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6"/>
  </p:notesMasterIdLst>
  <p:sldIdLst>
    <p:sldId id="12799" r:id="rId2"/>
    <p:sldId id="11553" r:id="rId3"/>
    <p:sldId id="13393" r:id="rId4"/>
    <p:sldId id="12800" r:id="rId5"/>
    <p:sldId id="13489" r:id="rId6"/>
    <p:sldId id="13494" r:id="rId7"/>
    <p:sldId id="13735" r:id="rId8"/>
    <p:sldId id="13585" r:id="rId9"/>
    <p:sldId id="13703" r:id="rId10"/>
    <p:sldId id="13835" r:id="rId11"/>
    <p:sldId id="13716" r:id="rId12"/>
    <p:sldId id="13728" r:id="rId13"/>
    <p:sldId id="13727" r:id="rId14"/>
    <p:sldId id="13720" r:id="rId15"/>
    <p:sldId id="13729" r:id="rId16"/>
    <p:sldId id="13731" r:id="rId17"/>
    <p:sldId id="13732" r:id="rId18"/>
    <p:sldId id="13730" r:id="rId19"/>
    <p:sldId id="13733" r:id="rId20"/>
    <p:sldId id="13734" r:id="rId21"/>
    <p:sldId id="13821" r:id="rId22"/>
    <p:sldId id="13822" r:id="rId23"/>
    <p:sldId id="13823" r:id="rId24"/>
    <p:sldId id="13824" r:id="rId25"/>
    <p:sldId id="13816" r:id="rId26"/>
    <p:sldId id="13817" r:id="rId27"/>
    <p:sldId id="13724" r:id="rId28"/>
    <p:sldId id="13722" r:id="rId29"/>
    <p:sldId id="13818" r:id="rId30"/>
    <p:sldId id="13819" r:id="rId31"/>
    <p:sldId id="13725" r:id="rId32"/>
    <p:sldId id="13825" r:id="rId33"/>
    <p:sldId id="13721" r:id="rId34"/>
    <p:sldId id="13828" r:id="rId35"/>
    <p:sldId id="13827" r:id="rId36"/>
    <p:sldId id="13829" r:id="rId37"/>
    <p:sldId id="13826" r:id="rId38"/>
    <p:sldId id="13830" r:id="rId39"/>
    <p:sldId id="13726" r:id="rId40"/>
    <p:sldId id="13831" r:id="rId41"/>
    <p:sldId id="13832" r:id="rId42"/>
    <p:sldId id="11463" r:id="rId43"/>
    <p:sldId id="13834" r:id="rId44"/>
    <p:sldId id="1142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33CC33"/>
    <a:srgbClr val="00CC66"/>
    <a:srgbClr val="00FE73"/>
    <a:srgbClr val="008000"/>
    <a:srgbClr val="00FFFF"/>
    <a:srgbClr val="FF0066"/>
    <a:srgbClr val="33CCFF"/>
    <a:srgbClr val="7F2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78411" autoAdjust="0"/>
  </p:normalViewPr>
  <p:slideViewPr>
    <p:cSldViewPr>
      <p:cViewPr varScale="1">
        <p:scale>
          <a:sx n="70" d="100"/>
          <a:sy n="70" d="100"/>
        </p:scale>
        <p:origin x="1686" y="60"/>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to better explain todays more modern and more sophisticated “shortsighted” beliefs concerning the Second Coming of Christ and the related events surrounding it, we are going to spinoff on a popular game show “Lets’ Make a Deal” [Monte Hall]. Instead we are going to play “Let’s Make a Choice”… But this is no game, this is real life, with real life consequences to what we believe, for the present and the future.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dirty="0"/>
          </a:p>
        </p:txBody>
      </p:sp>
    </p:spTree>
    <p:extLst>
      <p:ext uri="{BB962C8B-B14F-4D97-AF65-F5344CB8AC3E}">
        <p14:creationId xmlns:p14="http://schemas.microsoft.com/office/powerpoint/2010/main" val="119741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Instead we are going to play “Let’s Make a Choice”… But this is no game, this is real life, with real life consequences to what we believe, for the present and the future.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dirty="0"/>
          </a:p>
        </p:txBody>
      </p:sp>
    </p:spTree>
    <p:extLst>
      <p:ext uri="{BB962C8B-B14F-4D97-AF65-F5344CB8AC3E}">
        <p14:creationId xmlns:p14="http://schemas.microsoft.com/office/powerpoint/2010/main" val="264652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going to focus on the phrase “this generation” – When Jesus said, “this generation will by no means pass away till all these things take place.” (Mt. 24:34) which generation was He referring too? There are three major options from which to chose from, either He’s referring to a past generation, or a present generation, or a future generation. The past option is called the “Preterits” view, sometimes called [Over]”Realized Eschatology”,  the present option is called the “Historicist” view, and the future option is called the “Futurist” view. Another way of describing it is “already”, “now” and “not yet”. And then to complicate things even more there are is an overlap of some of these views, such as “Progressive Dispensationalism” – “already, not yet” which is not really dispensation at all, but I’m not going to get into all that today.</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dirty="0"/>
          </a:p>
        </p:txBody>
      </p:sp>
    </p:spTree>
    <p:extLst>
      <p:ext uri="{BB962C8B-B14F-4D97-AF65-F5344CB8AC3E}">
        <p14:creationId xmlns:p14="http://schemas.microsoft.com/office/powerpoint/2010/main" val="294392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Preterism teaches either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(Full Preterism) or a almost all (Partial Preterism) that the events described in the Olivet Discourse including Revelation came to pass by AD 70, with the destruction of the temple, and the persecution of Christians under Emperor Nero who was the antichrist, the 666. Some partial Preterits believe though some events were not fulfilled until the fall of Rome in AD 411. They identify “Babylon the Great” with the Roman Empire.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Full preterists believe the destruction of Jerusalem fulfilled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eschatological or “end time” events, including the resurrection  of the dead, Jesus’ Second Coming or Parousia, and the final judgment. They only believe in a “spiritual coming of Christ” in AD 70. This makes them equivalent to the false teachers that Peter is going to describe in the next chapter, who deny the physical return of Christ to the earth. They are “shortsighted” and “blind”. Even R.C. Sproul (a partial preterists) considers them to be completely heretical and anti-Christian.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Fortunately, Partial Preterits at least still believe in a future physical return of Jesus, a physical resurrection of the saints and a final judgment, though the details are completely unknown to us. It is a very good thing they believe this for if they did not they would cease to be Christian in any sense of the world. Being agnostic about the real future is simply a reflection of the predominate worldview today, “Post-Modernism” that says we cannot know anything for certain, even if 2+2=4. They are “shortsighted” you see, but not yet completely blind.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dirty="0"/>
          </a:p>
        </p:txBody>
      </p:sp>
    </p:spTree>
    <p:extLst>
      <p:ext uri="{BB962C8B-B14F-4D97-AF65-F5344CB8AC3E}">
        <p14:creationId xmlns:p14="http://schemas.microsoft.com/office/powerpoint/2010/main" val="322745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Notable Partial Preterits include R.C. Sproul, David Chilton, and Kenneth Gentry, members of the Reformed Presbyterian Church…</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dirty="0"/>
          </a:p>
        </p:txBody>
      </p:sp>
    </p:spTree>
    <p:extLst>
      <p:ext uri="{BB962C8B-B14F-4D97-AF65-F5344CB8AC3E}">
        <p14:creationId xmlns:p14="http://schemas.microsoft.com/office/powerpoint/2010/main" val="77558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 N.T. Wright, retired Anglican Bishop, and Richard B, Hays, a minister in the United Methodist Church.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dirty="0"/>
          </a:p>
        </p:txBody>
      </p:sp>
    </p:spTree>
    <p:extLst>
      <p:ext uri="{BB962C8B-B14F-4D97-AF65-F5344CB8AC3E}">
        <p14:creationId xmlns:p14="http://schemas.microsoft.com/office/powerpoint/2010/main" val="1991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Roman Catholic Jesuit priest by the name of Luis de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Alcasar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believed to have develop the first preterists system (1614) during the Counter Reformation, to refute the Historicist view held by the Reformers. The primary motive for doing so was to deflect accusations that the present pope(s) was the antichrist and that Rome was the Great Whore of Babylon, because the coming of the antichrist was something of the past, not the present. The Preterits system was originally a defense to rebut Luther and Calvin’s claim that the pope was the antichrist.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dirty="0"/>
          </a:p>
        </p:txBody>
      </p:sp>
    </p:spTree>
    <p:extLst>
      <p:ext uri="{BB962C8B-B14F-4D97-AF65-F5344CB8AC3E}">
        <p14:creationId xmlns:p14="http://schemas.microsoft.com/office/powerpoint/2010/main" val="364504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important to know what they are teaching. N.T. Wright believes there is no such thing as a rapture. It’s a myth! – The idea of believers flying off “caught up” into the sky to meet the Lord there, is a myth. The whole pre, mid, post rapture question is irrelevant. The rapture is just a picture, an image of one of the surrounding events related to the 2</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Coming of Christ, its just figurative language. It’s not literal, but it something like literal. “It is not this, but it is something like this, or that.” It’s a metaphor, like people say we are “caught up in the moment”. What the rapture really means is that when Christ returns to the earth people will rise up and go out to meet him. That’s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“Preterits take the dangerous step of spiritualizing all passages of Scripture that relate to the nation of Israel, and claim that these refer to the church, the “New Israel.” They teach that the “old earth,” which Scripture says will pass away, is the Old Covenant. The new heaven and new earth, they say, is the New Covenant, and the “elements,” which Scripture says will burn with fervent heat,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are the “elements of the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ln w="6350">
                  <a:solidFill>
                    <a:srgbClr val="350304"/>
                  </a:solidFill>
                </a:ln>
                <a:solidFill>
                  <a:schemeClr val="tx1"/>
                </a:solidFill>
                <a:effectLst/>
                <a:latin typeface="+mn-lt"/>
                <a:ea typeface="+mn-ea"/>
                <a:cs typeface="+mn-cs"/>
              </a:rPr>
              <a:t>They deny that there is going to be any cataclysmic or catastrophic future destruction of the present heaven and earth. They are the same ones who deny there ever has been a catastrophic event in the past, like a global flood, it was only a local flood, you see. All things continues just as they were since the beginning. They are the same scholars who deny the historic interpretation of the creation story. Oh, no! God did not literally create the heaven and the earth, He created it something like six days. They come dangerously closing to teaching what the false teachers teach in second Peter.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ln w="6350">
                  <a:solidFill>
                    <a:srgbClr val="350304"/>
                  </a:solidFill>
                </a:ln>
                <a:solidFill>
                  <a:schemeClr val="tx1"/>
                </a:solidFill>
                <a:effectLst/>
                <a:latin typeface="+mn-lt"/>
                <a:ea typeface="+mn-ea"/>
                <a:cs typeface="+mn-cs"/>
              </a:rPr>
              <a:t>He says, “Instead of destroying the earth, God will somehow rebuild and restore the earth (though we do not know any of the details) to its original form and perfection, otherwise what’s the point of caring for the planet or its people. If all that happens is that you leave behind the world to inhabit a spiritual body and God is going to leave the world on the rubbish heap somewhere. What’s the fuss about working for justice in the present? What’s the problem over world hunger, aids, social injustices and inequalities? These are trivial and irrelevant of whether you’re going to heaven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accuse the futurist of being farsighted, that is, the Futurist are some heavenly minded they are of no earthly good. Wright makes the false assumption that the “Left Behind” crowd believes that all their concerned about is escaping the earth and going to heaven forever, leaving the world to itself. They think that the Futurist say, “Why should we straight a crooked picture on a sinking ship?” In other words, “While bother with fixing the world when its going to be destroyed.”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what we need to be doing in the present is working to bring righteousness, justice, love and peace to the world, and then some day in the future God will look down on the earth and see what a great job the church is doing as say, “I think I’ll go down and join them”. This is what’s known as Postmillennialism--Christ returns after the millennium, after the world is made right. This was a very popular view in the late 19</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into the 20</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when it appeared that the world was becoming a better place with all of the new inventions, technologies, and industry, the missionary movement was at its peak. But then something went terribly wrong in 1914—WWI, then WW2, Korea, Vietnam, Cold War, 1960’s, assassinations, etc. Postmillennialism went into hidden. However recently Postmillennialism and Preterism trying to make a comeback, and millions are following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if Mr. Wright has limited his understanding of the Futurists to the “Left Behind” novels and movies then he is not as scholarly has he thinks. In a recent poll, it was discovered that only one third of Americans who believe in life after death, believe in the resurrection of the body. The whole idea that Christians simply go to heaven when they die, to inhabit a spiritual body forever, did not originate with the Futurist. In fact, it is the Full Preterits that deny a bodily existence in the future, some even deny a bodily existence of Jesus in heaven and a bodily return of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Futurist teach Christians are raptured not to escape the earth, but to escape the wrath of God that he is going to poured out on the earth, to return with Him to the earth, to rule the earth in glorified resurrected physical bodies over those who are on the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 Preterits make it sound like through their scholarly research, and their modern methods of interpretation, known as higher criticism, that they are part of a special group who have discovered the hidden truth, and therefore we need a new reading of the Scriptures, based on their methods. One author states, “The astonishing good news is hidden within Christ’s parables and prophecies.”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Another says (paraphrasing), “If you are weary of gloomy forecast of the future, pessimistic prophecies and anxious about the apocalypse we have the antidote with mountain of scholarship to tell you what the Bible really says about the end times and save us from the fear of cosmic catastrophes in the heavens. Just relax! Its all in the past. If it’s true, then great. If it’s not true, then many people are not going to be watching and ready when it does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this is the same old hamburger. As Solomon said, “There is nothing new under the sun”. They dressed up old ideas and wrapped them in a new package. As we say in the News business, “It’s the same trash different can”. </a:t>
            </a:r>
            <a:endParaRPr lang="en-US" sz="1200" b="0" i="0" u="none" strike="noStrike"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Preterits say that all of signs in the Olivet discourse and the book of Revelation are all in the past. If so, </a:t>
            </a:r>
            <a:r>
              <a:rPr lang="en-US" sz="1200" b="0" kern="1200" baseline="0" dirty="0">
                <a:ln>
                  <a:noFill/>
                </a:ln>
                <a:solidFill>
                  <a:schemeClr val="tx1"/>
                </a:solidFill>
                <a:effectLst/>
                <a:latin typeface="+mn-lt"/>
                <a:ea typeface="+mn-ea"/>
                <a:cs typeface="+mn-cs"/>
              </a:rPr>
              <a:t>o</a:t>
            </a:r>
            <a:r>
              <a:rPr lang="en-US" sz="1200" kern="1200" dirty="0">
                <a:solidFill>
                  <a:schemeClr val="tx1"/>
                </a:solidFill>
                <a:effectLst/>
                <a:latin typeface="+mn-lt"/>
                <a:ea typeface="+mn-ea"/>
                <a:cs typeface="+mn-cs"/>
              </a:rPr>
              <a:t>ne blog site asked some probing questions,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 when </a:t>
            </a:r>
            <a:r>
              <a:rPr lang="en-US" sz="1200" b="0" i="0" u="none" strike="noStrike" kern="1200" dirty="0">
                <a:solidFill>
                  <a:schemeClr val="tx1"/>
                </a:solidFill>
                <a:effectLst/>
                <a:latin typeface="+mn-lt"/>
                <a:ea typeface="+mn-ea"/>
                <a:cs typeface="+mn-cs"/>
              </a:rPr>
              <a:t>was the Gospel preached to all the nations? When was the Mark of the Beast implemented? When did the antichrist place His statue of himself in the holy of holies? What about China’s 200-million-man army? When did 100-pound hailstones fall from the sky? When</a:t>
            </a:r>
            <a:r>
              <a:rPr lang="en-US" sz="1200" b="0" i="0" u="none" strike="noStrike" kern="1200" baseline="0" dirty="0">
                <a:solidFill>
                  <a:schemeClr val="tx1"/>
                </a:solidFill>
                <a:effectLst/>
                <a:latin typeface="+mn-lt"/>
                <a:ea typeface="+mn-ea"/>
                <a:cs typeface="+mn-cs"/>
              </a:rPr>
              <a:t> were there signs in the sun, moon and stars? </a:t>
            </a:r>
            <a:r>
              <a:rPr lang="en-US" sz="1200" b="0" i="0" u="none" strike="noStrike" kern="1200" dirty="0">
                <a:solidFill>
                  <a:schemeClr val="tx1"/>
                </a:solidFill>
                <a:effectLst/>
                <a:latin typeface="+mn-lt"/>
                <a:ea typeface="+mn-ea"/>
                <a:cs typeface="+mn-cs"/>
              </a:rPr>
              <a:t>And what date was it when the Euphrates River dried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Jesus</a:t>
            </a:r>
            <a:r>
              <a:rPr lang="en-US" sz="1200" b="0" i="0" u="none" strike="noStrike" kern="1200" baseline="0" dirty="0">
                <a:solidFill>
                  <a:schemeClr val="tx1"/>
                </a:solidFill>
                <a:effectLst/>
                <a:latin typeface="+mn-lt"/>
                <a:ea typeface="+mn-ea"/>
                <a:cs typeface="+mn-cs"/>
              </a:rPr>
              <a:t> said this would be an unprecedented event that had never occurred before or will ever occur again. </a:t>
            </a:r>
            <a:r>
              <a:rPr lang="en-US" sz="1200" kern="1200" dirty="0">
                <a:solidFill>
                  <a:schemeClr val="tx1"/>
                </a:solidFill>
                <a:effectLst/>
                <a:latin typeface="+mn-lt"/>
                <a:ea typeface="+mn-ea"/>
                <a:cs typeface="+mn-cs"/>
              </a:rPr>
              <a:t>If all these catastrophic, cataclysmic, cosmic and momentous events occurred in the past, surely someone would have notice it. </a:t>
            </a:r>
            <a:r>
              <a:rPr lang="en-US" sz="1200" b="0" i="0" u="none" strike="noStrike" kern="1200" baseline="0" dirty="0">
                <a:solidFill>
                  <a:schemeClr val="tx1"/>
                </a:solidFill>
                <a:effectLst/>
                <a:latin typeface="+mn-lt"/>
                <a:ea typeface="+mn-ea"/>
                <a:cs typeface="+mn-cs"/>
              </a:rPr>
              <a:t>. Right? Why do the historians of the day not mention all these things? The blog continues, “</a:t>
            </a:r>
            <a:r>
              <a:rPr lang="en-US" sz="1200" b="0" i="0" u="none" strike="noStrike" kern="1200" dirty="0">
                <a:solidFill>
                  <a:schemeClr val="tx1"/>
                </a:solidFill>
                <a:effectLst/>
                <a:latin typeface="+mn-lt"/>
                <a:ea typeface="+mn-ea"/>
                <a:cs typeface="+mn-cs"/>
              </a:rPr>
              <a:t>The questions are endless. Why did we have the rebirth of the</a:t>
            </a:r>
            <a:r>
              <a:rPr lang="en-US" sz="1200" b="0" i="0" u="none" strike="noStrike" kern="1200" baseline="0" dirty="0">
                <a:solidFill>
                  <a:schemeClr val="tx1"/>
                </a:solidFill>
                <a:effectLst/>
                <a:latin typeface="+mn-lt"/>
                <a:ea typeface="+mn-ea"/>
                <a:cs typeface="+mn-cs"/>
              </a:rPr>
              <a:t> nation of </a:t>
            </a:r>
            <a:r>
              <a:rPr lang="en-US" sz="1200" b="0" i="0" u="none" strike="noStrike" kern="1200" dirty="0">
                <a:solidFill>
                  <a:schemeClr val="tx1"/>
                </a:solidFill>
                <a:effectLst/>
                <a:latin typeface="+mn-lt"/>
                <a:ea typeface="+mn-ea"/>
                <a:cs typeface="+mn-cs"/>
              </a:rPr>
              <a:t>Israel? If Jerusalem was forever removed from being the burdensome stone, why has it now returned to that status? When did all the Jews shout, “Blessed is he who comes in the name of the Lord,” as Jesus said they would? (Preterism,</a:t>
            </a:r>
            <a:r>
              <a:rPr lang="en-US" sz="1200" b="0" i="0" u="none" strike="noStrike" kern="1200" baseline="0" dirty="0">
                <a:solidFill>
                  <a:schemeClr val="tx1"/>
                </a:solidFill>
                <a:effectLst/>
                <a:latin typeface="+mn-lt"/>
                <a:ea typeface="+mn-ea"/>
                <a:cs typeface="+mn-cs"/>
              </a:rPr>
              <a:t> I Can’t Believe it)</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The Preterits out is this, “We’re not hyper-literalist!”—”These momentous things did not actually happened, but only something like these things happened.” It’s </a:t>
            </a:r>
            <a:r>
              <a:rPr lang="en-US" sz="1200" kern="1200" dirty="0">
                <a:solidFill>
                  <a:schemeClr val="tx1"/>
                </a:solidFill>
                <a:effectLst/>
                <a:latin typeface="+mn-lt"/>
                <a:ea typeface="+mn-ea"/>
                <a:cs typeface="+mn-cs"/>
              </a:rPr>
              <a:t>just the </a:t>
            </a:r>
            <a:r>
              <a:rPr lang="en-US" sz="1200" kern="1200" dirty="0" err="1">
                <a:solidFill>
                  <a:schemeClr val="tx1"/>
                </a:solidFill>
                <a:effectLst/>
                <a:latin typeface="+mn-lt"/>
                <a:ea typeface="+mn-ea"/>
                <a:cs typeface="+mn-cs"/>
              </a:rPr>
              <a:t>imagitive</a:t>
            </a:r>
            <a:r>
              <a:rPr lang="en-US" sz="1200" kern="1200" dirty="0">
                <a:solidFill>
                  <a:schemeClr val="tx1"/>
                </a:solidFill>
                <a:effectLst/>
                <a:latin typeface="+mn-lt"/>
                <a:ea typeface="+mn-ea"/>
                <a:cs typeface="+mn-cs"/>
              </a:rPr>
              <a:t>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dirty="0"/>
          </a:p>
        </p:txBody>
      </p:sp>
    </p:spTree>
    <p:extLst>
      <p:ext uri="{BB962C8B-B14F-4D97-AF65-F5344CB8AC3E}">
        <p14:creationId xmlns:p14="http://schemas.microsoft.com/office/powerpoint/2010/main" val="2587060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predicts the destruction of Jerusalem in Matthew chapter 23 and says that its destruction will occur within the lifetime of those who were living in Jerusalem at that time. No one disputes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Preterits also argue that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events surrounding his 2</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Coming describe in chapter 24 will</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also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take place within that same generation. In other words, all the event described are signs of the coming destruction of Jerusalem which were completed by AD 70. Therefore, everything here is describing past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notice when does Jesus say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things will take place—verse 34, this verse follows verse 29-31 describing the sign of the Son of Man and His coming when every eye will see Him. That is why Full Preterits believe that Jesus has already come, and this is why they call Partial Preterits, Inconsistent Preterits. As you can see and hear it can get pretty convoluted.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here is the solution, it’s actually very simple.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99640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have to understand that Jesus uses a chiasm and answers the disciples questions in reverse, beginning with “what are the signs of the end of the age”, then “what the sign is of His Coming” and he actually does not answer the third question in the Gospel of Matthew concerning “what the sign is of the soon destruction of Jerusalem and the temple”. Why? Because it does not fit with Matthew’s purpose, which was to tell His readers why the kingdom was rejected and delayed, and how they are to live in the meantime. The answer to the disciple’s third question is answered in Luke’s Account. That sign is “when you see Jerusalem surrounded by armies… get out of town. This is a different sign of when to get out of town in Matthew.</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AD 70 Jerusalem and the people are destroyed, as opposed to the future Tribulation period, Jerusalem, the temple, and all of Israel will be saved, not destroyed. It is in the middle of the Trib., that the antichrist places a statue of Himself in the holy of holiness of the temple that is still standing until the end of the Trib., declaring Himself God. It is at this time when Jesus “the glory” will then return to the still existing temple, cleansing it while defeating the armies who have gathered in the valley of Megiddo. Those the glory has returned.</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mean time, we are leaving in the gap. Someone say, “Pause the tape”.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Why are the Jews still around today? Is it merely to bring Gentiles to faith? Here’s a novel idea. The Jews are still around because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is not through with them yet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fact, that is what exactly Romans 9-11 tells us, and that is exactly what Rev would tell you it says, if he could. You should know this if you have been listening all these years, or have you become sluggish in hearing.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similar language Jesus says, the kingdom of God was taken from “this generation” in 1</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because they rejected their Christ, and will be given to a nation, another “this generation” that will believe in Him and will bear the positive fruits of it. (Matt 21:43)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get this, Luke tells us (21:12f) that the desolation of Jerusalem will happen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all of these things” So the sign for the destruction of the temple and the city, is not just another sign of the end of the age. The temple is destroyed “before all these things”. The destruction of the temple takes place during the church age, not during “the Tribulation”, the day of the Lord, the day of God’s wrath.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Peter and Paul (Rev. 3:3; 2 Pt. 3:10; 1 Th. 5:12) all say that the day of the Lord comes like a thief in the night, at an</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hour/time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do not know. No one knows when that day, that is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Lord” will begin, nor do they know when the hour, that is, the hour/time when the world will be tested, which by the way Jesus promises to “keep you (the Church) from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hour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trial which shall come upon the whole world, to test those who dwell on the earth” (Rev. 3:10). He keeps the Church from the hour by taking up the Church to be with Him (in the sky, not to heaven), to remain there forever, but to return with Him to the earth, to assist Him in ruling the earth. Jesus comes not to take up the Church so that they may escape the earth, but to escape His wrath which He will pour out on the earth, for He has not appointed us for wrath, but for salvation (1Thess. 5:9)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98360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a:t>
            </a:r>
            <a:r>
              <a:rPr lang="en-US" baseline="0" dirty="0"/>
              <a:t> this often in biblical prophecy, i.e.: t</a:t>
            </a:r>
            <a:r>
              <a:rPr lang="en-US" dirty="0"/>
              <a:t>he sign of Immanuel</a:t>
            </a:r>
            <a:r>
              <a:rPr lang="en-US" baseline="0" dirty="0"/>
              <a:t> had two-fold fulfillment: the birth of the child to a young women in Ahaz day was to point to and to accompany the withdrawal of enemy forces. The sign had negative and positive elements. The first fulfillment occurred during Ahaz’s time, and the second fulfillment was later applied to Christ, in the form of a virgin birth. If the sign was not heeded it would bring a curse, if the sign was listened to it would bring a blessing. From the OT perspective the farsighted view is obscured from view.</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15806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a:t>
            </a:r>
            <a:r>
              <a:rPr lang="en-US" baseline="0" dirty="0"/>
              <a:t> way f</a:t>
            </a:r>
            <a:r>
              <a:rPr lang="en-US" dirty="0"/>
              <a:t>rom the OT</a:t>
            </a:r>
            <a:r>
              <a:rPr lang="en-US" baseline="0" dirty="0"/>
              <a:t>’s perspective the Christ’s coming as a suffering servant and in glory is seen as one event (Isaiah 61:1-2), but from a NT and Futurist perspective we now see the gap of time that exist between their complete fulfillment. From the perspective of the Olivet Discourse the events concerning and surrounding the coming destruction of the temple and the salvation of the temple is seen as one event, but are actuality separated by nearly 2000 years of church history.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3768521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the Full Preterits paradigm literally everything is fulfilled in AD 70 including the second coming of Christ, and all of the judgments.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273740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less extreme shortsighted paradigm</a:t>
            </a:r>
            <a:r>
              <a:rPr lang="en-US" baseline="0" dirty="0"/>
              <a:t>, the Partial Preterits still see two comings, but nearly all these things were fulfilled in AD 70. We are now in a spiritual millennium transitioning between the old and the new.</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3647830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99624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AD 70 the temple and the city of Jerusalem was destroyed, the people of the city were either killed, enslaved or scattered.</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During the end times the temple is found not destroyed, the people are saved from death, the nation is saved from annihilation, in fact the armies that have gathered in the valley of Megiddo are the ones that are defeated and destroyed, and afterward the scattered nation of Israel is regathered to the land and the city. This is the conclusion of a simple and face-valued interpretation.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it is plainly clear that “this generation” refers to two different “generations” with two totally different outcomes. One describing events surrounding the destruction of Jerusalem in the past and one describing in part the events surrounding the salvation of the nation of Israel and its capital city in the future.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chose door #1 you are nearsighted and you have been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zonk!</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1825085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get the donkey!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dirty="0"/>
          </a:p>
        </p:txBody>
      </p:sp>
    </p:spTree>
    <p:extLst>
      <p:ext uri="{BB962C8B-B14F-4D97-AF65-F5344CB8AC3E}">
        <p14:creationId xmlns:p14="http://schemas.microsoft.com/office/powerpoint/2010/main" val="135095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present view or the Historicist view was a step in the right direction, but they too are shortsighted. Historicists say all of the prophecies concerning Christ’s second coming in Daniel, Ezekiel, Isaiah, Micah, Zechariah, etc. including Jesus in the Olivet Discourse and by John in the book of Revelation reveal or uncover the entire course Church history until the end of the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taught that “this generation” applied to the present church age, the events and signs of the end of the age are presently being fulfilled today, even as I speak. Though they still believe in the physical return of Christ, the physical resurrection of the righteous and the wicked to face final judgment, and a future physical new creation of heaven and earth.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Historicist see the antichrist as a present feature in the world of our time, fulfilled in the papacy. They identified the popes as the antichrist, not as a single person, but a series antichrists. The Roman Church itself was the whore of Babylon in Rev. 17, the Beast of Revelation 13, and the little horn of Daniel 7. The Church was the persecuting apostasy. Martin Luther called the pope, the antichrist, and the pope return the favor and called Luther, the antichrist.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differed from the Preterit’s position which says the antichrist has already come, which most identify as Nero, and the Futurist’s view which sees a single unknown individual to be unveiled in the future at the beginning of the tribulation. He is the “man of sin”, the one world ruler, along with the “false prophet” who most likely will be from the papacy. Their identity is unknown only to be revealed at the beginning and then forgot at the end of the tribulation.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dirty="0"/>
          </a:p>
        </p:txBody>
      </p:sp>
    </p:spTree>
    <p:extLst>
      <p:ext uri="{BB962C8B-B14F-4D97-AF65-F5344CB8AC3E}">
        <p14:creationId xmlns:p14="http://schemas.microsoft.com/office/powerpoint/2010/main" val="205765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vast majority of the early reforms adapted a present fulfillment of the events spoken about in the Olivet Discourse and the book of Revelation, in contrast to Roman Catholic church’s view, that had dominated the middle 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list includes: Martin Luther, John Calvin, Thomas Cranmer, John Knox, William Tyndale, Isaac Newton, Cotton Mather, Charles Wesley, Matthew Henry, Albert Barnes, and William Miller.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was widely popularized in the16th century, via sermons, drama, books and broadside publications. Jesuit commentators developed two alternative approaches that would later become known as preterism and futurism. Luis de Alcazar developed a form of Preterism and Manuel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Lacunza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Francisco Ribera developed a form of futurism.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Historicist approach has been used in attempts to predict the end of the world. Charles Wesley predicted that the end of the world would occur in 1794 based on analysis of the Book of Revelation. Adam Clark proposed a date of 2015 for the end of papal power. The most famous was by the American, William Miller, whose followers became known as the “Millerites”, the movement was know as “Millerism”. He proposed a date of October 22, 1844 for the end of the world, based on Daniel 8:14 which it says the sanctuary will be trampled underfoot for 2300 days which he translated into 2300 years. He began with the decrees to rebuild Jerusalem in 456 BC + 2300 years = 1844 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 end of the world did not occur in 1844 it became know as the “Great Disappointment”, which resulted in widespread abandonment of historicism in eschatology among American Protestants and Evangelical churches. Some of Millerites eventually organized the Seventh-day Adventist Church which continues to maintain the historicist reading of prophetic passages. Another offshoot of the Millerites spawned the “Watch Tower Movement”, the “Jehovah Witness” who also maintain a historicist interpretation of the Bible.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Beginning to reemerge at about the same time in the middle of the 19</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from the nearly forget depths of church history was the futurist view of last things. Arising in Britain and Scotland, among the separatist, William Kelly, Darby and the Plymouth Brethren became the leading proponents of the futurists. After the grammatical, historical method of interpretation began to be applied to prophetic scripture, as opposed to the allegorical subjective method, futurism began it ascendency in popularity in Protestant Church around the world.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3696944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is a hybrid or crossover view that became very popular after the establishment of nation of Israel in 1948. Many believe that the fullness of the Gentiles was over, the rapture, and the events surrounding Christ’s return would occur within “their present generation”, sometime between 1948 and 1988. The signs of the end of the age and of the signs Christ coming was near were inaugurated by the establishment of the nation of Israel in 1948.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signs of the coming of the Lord were being fulfill before our very eyes—increasing wars and rumors of wars, famines and earthquakes, etc. are signs for us today that He’s coming soon. Even the proliferation of people receiving vision and dreams, miraculous miracle of healing, and men and women prophesying in ecstatic languages with the Charismatic Movement that began in 1960’s was a fulfillment of the prophet Joel. They insisted the coming of the Lord, the Rapture would occur within their generation. Someone wrote 88 reasons why the rapture would occur in 1988. Well, it didn't happen, because again they were “shortsighted”. There are no signs of the rapture, nor are the signs of the end of the age and His coming for today. They are for the future. If you chose door #2 they you get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ZONKED!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dirty="0"/>
          </a:p>
        </p:txBody>
      </p:sp>
    </p:spTree>
    <p:extLst>
      <p:ext uri="{BB962C8B-B14F-4D97-AF65-F5344CB8AC3E}">
        <p14:creationId xmlns:p14="http://schemas.microsoft.com/office/powerpoint/2010/main" val="31349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of</a:t>
            </a:r>
            <a:r>
              <a:rPr lang="en-US" baseline="0" dirty="0"/>
              <a:t> Second Peter is about hope.</a:t>
            </a:r>
            <a:endParaRPr lang="en-US" dirty="0"/>
          </a:p>
          <a:p>
            <a:endParaRPr lang="en-US" dirty="0"/>
          </a:p>
          <a:p>
            <a:r>
              <a:rPr lang="en-US" baseline="0" dirty="0"/>
              <a:t>Peter tells us to put our hope in Christ,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a:p>
          <a:p>
            <a:r>
              <a:rPr lang="en-US" baseline="0" dirty="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get the booby prize.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Whaw</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whaw</a:t>
            </a:r>
            <a:r>
              <a:rPr lang="en-US" sz="1200" b="0" baseline="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whaaaaaw.</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dirty="0"/>
          </a:p>
        </p:txBody>
      </p:sp>
    </p:spTree>
    <p:extLst>
      <p:ext uri="{BB962C8B-B14F-4D97-AF65-F5344CB8AC3E}">
        <p14:creationId xmlns:p14="http://schemas.microsoft.com/office/powerpoint/2010/main" val="97984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Futurist views has been mocked, ridiculed, demeaned and said to be intellectually inferior by their opponents. It is said to be the pessimistic view of the future with its emphasis on the literal interpretation of the judgments. In the end it is in fact the most optimistic view available with its literal interpretation of the coming Millennial age and eternal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futurist view goes back to a early church leader who guided and expanded the Christian community in South France, by the name of Irenaeus of Lyons, originally from Smyrna of Asia Minor. He had heard the preaching of Polycarp who in turn was said to have heard John the Apostle.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believed there would be a future 3½ year reign of the antichrist when he sits in the temple of Jerusalem, terminated by the second coming of Christ, followed by the millennial reign of the righteous. He asserts that the 1000 year reign of Christ and the resurrections are actualities, not allegories, the time when the risen saints are described as ruling over the renewed earth during the millennium… He is grouped with other early church fathers as teaching premillennialism, Christ return to the earth before the millennium. He also believed that the saints would be translated before the Tribulation.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Few </a:t>
            </a:r>
            <a:r>
              <a:rPr lang="en-US" sz="1200" b="0" u="none" strike="noStrike" kern="1200" dirty="0">
                <a:solidFill>
                  <a:schemeClr val="tx1"/>
                </a:solidFill>
                <a:effectLst/>
                <a:latin typeface="+mn-lt"/>
                <a:ea typeface="+mn-ea"/>
                <a:cs typeface="+mn-cs"/>
              </a:rPr>
              <a:t>early Christians</a:t>
            </a:r>
            <a:r>
              <a:rPr lang="en-US" sz="1200" b="0" kern="1200" dirty="0">
                <a:solidFill>
                  <a:schemeClr val="tx1"/>
                </a:solidFill>
                <a:effectLst/>
                <a:latin typeface="+mn-lt"/>
                <a:ea typeface="+mn-ea"/>
                <a:cs typeface="+mn-cs"/>
              </a:rPr>
              <a:t> wrote about this aspect of eschatology during the first century of Christianity, but most of the available writings from the period reflect a </a:t>
            </a:r>
            <a:r>
              <a:rPr lang="en-US" sz="1200" b="0" u="none" strike="noStrike" kern="1200" dirty="0" err="1">
                <a:solidFill>
                  <a:schemeClr val="tx1"/>
                </a:solidFill>
                <a:effectLst/>
                <a:latin typeface="+mn-lt"/>
                <a:ea typeface="+mn-ea"/>
                <a:cs typeface="+mn-cs"/>
              </a:rPr>
              <a:t>millenarianist</a:t>
            </a:r>
            <a:r>
              <a:rPr lang="en-US" sz="1200" b="0" kern="1200" dirty="0">
                <a:solidFill>
                  <a:schemeClr val="tx1"/>
                </a:solidFill>
                <a:effectLst/>
                <a:latin typeface="+mn-lt"/>
                <a:ea typeface="+mn-ea"/>
                <a:cs typeface="+mn-cs"/>
              </a:rPr>
              <a:t> perspective (sometimes referred to as chiliasm). Bishop </a:t>
            </a:r>
            <a:r>
              <a:rPr lang="en-US" sz="1200" b="0" u="none" strike="noStrike" kern="1200" dirty="0" err="1">
                <a:solidFill>
                  <a:schemeClr val="tx1"/>
                </a:solidFill>
                <a:effectLst/>
                <a:latin typeface="+mn-lt"/>
                <a:ea typeface="+mn-ea"/>
                <a:cs typeface="+mn-cs"/>
              </a:rPr>
              <a:t>Papias</a:t>
            </a:r>
            <a:r>
              <a:rPr lang="en-US" sz="1200" b="0" u="none" strike="noStrike" kern="1200" dirty="0">
                <a:solidFill>
                  <a:schemeClr val="tx1"/>
                </a:solidFill>
                <a:effectLst/>
                <a:latin typeface="+mn-lt"/>
                <a:ea typeface="+mn-ea"/>
                <a:cs typeface="+mn-cs"/>
              </a:rPr>
              <a:t> of </a:t>
            </a:r>
            <a:r>
              <a:rPr lang="en-US" sz="1200" b="0" u="none" strike="noStrike" kern="1200" dirty="0" err="1">
                <a:solidFill>
                  <a:schemeClr val="tx1"/>
                </a:solidFill>
                <a:effectLst/>
                <a:latin typeface="+mn-lt"/>
                <a:ea typeface="+mn-ea"/>
                <a:cs typeface="+mn-cs"/>
              </a:rPr>
              <a:t>Hierapols</a:t>
            </a:r>
            <a:r>
              <a:rPr lang="en-US" sz="1200" b="0" kern="1200" dirty="0">
                <a:solidFill>
                  <a:schemeClr val="tx1"/>
                </a:solidFill>
                <a:effectLst/>
                <a:latin typeface="+mn-lt"/>
                <a:ea typeface="+mn-ea"/>
                <a:cs typeface="+mn-cs"/>
              </a:rPr>
              <a:t> (A.D. 70–155) speaks in favor of a pre-millennial position and </a:t>
            </a:r>
            <a:r>
              <a:rPr lang="en-US" sz="1200" b="0" kern="1200" dirty="0" err="1">
                <a:solidFill>
                  <a:schemeClr val="tx1"/>
                </a:solidFill>
                <a:effectLst/>
                <a:latin typeface="+mn-lt"/>
                <a:ea typeface="+mn-ea"/>
                <a:cs typeface="+mn-cs"/>
              </a:rPr>
              <a:t>Aristion</a:t>
            </a:r>
            <a:r>
              <a:rPr lang="en-US" sz="1200" b="0" kern="1200" baseline="300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a:t>
            </a:r>
            <a:r>
              <a:rPr lang="en-US" sz="1200" b="0" u="none" strike="noStrike" kern="1200" dirty="0">
                <a:solidFill>
                  <a:schemeClr val="tx1"/>
                </a:solidFill>
                <a:effectLst/>
                <a:latin typeface="+mn-lt"/>
                <a:ea typeface="+mn-ea"/>
                <a:cs typeface="+mn-cs"/>
              </a:rPr>
              <a:t>the elder John</a:t>
            </a:r>
            <a:r>
              <a:rPr lang="en-US" sz="1200" b="0" kern="1200" dirty="0">
                <a:solidFill>
                  <a:schemeClr val="tx1"/>
                </a:solidFill>
                <a:effectLst/>
                <a:latin typeface="+mn-lt"/>
                <a:ea typeface="+mn-ea"/>
                <a:cs typeface="+mn-cs"/>
              </a:rPr>
              <a:t> echoed his sentiments, including Justin Martyr,</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as did other first-hand disciples and secondary followers.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Premillennialism was the only view held by the early church fathers, before the church was Hellenized/</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Greekenized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the Alexandrian School of Theology beginning as early as the 4</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The Futurist view was suppressed and ridiculed, declared inferior to the more superior new Greek Church Fathers with their allegorical interpretation. Futurist were banished, imprisoned and sometimes killed.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dirty="0"/>
          </a:p>
        </p:txBody>
      </p:sp>
    </p:spTree>
    <p:extLst>
      <p:ext uri="{BB962C8B-B14F-4D97-AF65-F5344CB8AC3E}">
        <p14:creationId xmlns:p14="http://schemas.microsoft.com/office/powerpoint/2010/main" val="3487727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was not until the time of the Reformation that the futurist view began to make a comeback. It started when some of the reformers and separatist began to apply the historical, grammatical method of interpretation to all of scripture, including unfulfilled prophecy. This began a process of rediscovery of that allowed many to now totally rethink and reintroduce the futurist view, that had been previously held in the 2</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3</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wasn’t until the 1830s that pre-tribulation rapture was popularized by John Nelson Darby and the Plymouth Brethren. It was further popularized in the US in the early 20</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by the widely circulation of the Scofield Reference Bible. Darby was no slouch. He produced translations of the Bible in German, French, Dutch, and English based on the Hebrew and Greek texts. He was a Anglo-Irish Bible teacher. He is considered to be the father of modern Dispensationalism and Futurism. Though he was not the only person to originated this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Tommy Ice (Dallas Grad) who heads the Pretribulation Research Institute says that there are several individuals familiar with the ancient languages (Latin, Greek and so forth) who have discovered at least 15 others who wrote from a Futurist perspective of some sort. They are supposed to release there findings soon in an upcoming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dirty="0"/>
          </a:p>
        </p:txBody>
      </p:sp>
    </p:spTree>
    <p:extLst>
      <p:ext uri="{BB962C8B-B14F-4D97-AF65-F5344CB8AC3E}">
        <p14:creationId xmlns:p14="http://schemas.microsoft.com/office/powerpoint/2010/main" val="23627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twenty years before Darby there was another Jesuit priest by the name of Manuel Del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Lacunza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also wanted to find an alternative view of the Protestants, to deflect criticism that the Popes were the antichrist. After the king of Spain had expelled all Jesuits from Spain,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Lacunza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was sent into exile eventually ending up in Chili. At some point, he began a intensive study of the Church Fathers and of Biblical prophecy and wrote his main work in a pseudonym piece called Juan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Josafat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Ben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Erza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book was rejected and banned by the church from which he belonged. It was even placed on Pope Leo XII Index of Prohibited Books, for it contradicted the Roman Catholics doctrine of Amillenialism.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of the most interest things I found concerning his Futurist findings was that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Lacunza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concluded that the biblical expressions “end of the age” and “end of the world” refer to two different times. He understood the “end of the age” or “day of the Lord” as merely the end of a phase of human history that would be closed by the coming of Christ and the beginning of His Kingdom on earth. At this time the living would be judged and the Jews converted, after which a new society would be established for a thousand year reign of justice and peace”. (Wikipedia)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dirty="0"/>
          </a:p>
        </p:txBody>
      </p:sp>
    </p:spTree>
    <p:extLst>
      <p:ext uri="{BB962C8B-B14F-4D97-AF65-F5344CB8AC3E}">
        <p14:creationId xmlns:p14="http://schemas.microsoft.com/office/powerpoint/2010/main" val="358022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is a long list of theologians and proponents today, the most notable are Donald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Barnhouse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Martin De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Haan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Norman Geisler, Harry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Ironside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Walter Kaiser, John MacArthur, J. Vernon McGee, Henry Morris, Warren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Wiersbe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dirty="0"/>
          </a:p>
        </p:txBody>
      </p:sp>
    </p:spTree>
    <p:extLst>
      <p:ext uri="{BB962C8B-B14F-4D97-AF65-F5344CB8AC3E}">
        <p14:creationId xmlns:p14="http://schemas.microsoft.com/office/powerpoint/2010/main" val="2546494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Dallas Seminary theologians and professors, the founder Lewis Sperry Chafer, Dwight Pentecost Charles Ryrie, John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Walvoord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Hal Lindsey, and the most famous of them all the one and only Dr. C. Norman Sellers.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dirty="0"/>
          </a:p>
        </p:txBody>
      </p:sp>
    </p:spTree>
    <p:extLst>
      <p:ext uri="{BB962C8B-B14F-4D97-AF65-F5344CB8AC3E}">
        <p14:creationId xmlns:p14="http://schemas.microsoft.com/office/powerpoint/2010/main" val="55301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dirty="0"/>
          </a:p>
        </p:txBody>
      </p:sp>
    </p:spTree>
    <p:extLst>
      <p:ext uri="{BB962C8B-B14F-4D97-AF65-F5344CB8AC3E}">
        <p14:creationId xmlns:p14="http://schemas.microsoft.com/office/powerpoint/2010/main" val="1731728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dirty="0"/>
          </a:p>
        </p:txBody>
      </p:sp>
    </p:spTree>
    <p:extLst>
      <p:ext uri="{BB962C8B-B14F-4D97-AF65-F5344CB8AC3E}">
        <p14:creationId xmlns:p14="http://schemas.microsoft.com/office/powerpoint/2010/main" val="305277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dirty="0"/>
          </a:p>
        </p:txBody>
      </p:sp>
    </p:spTree>
    <p:extLst>
      <p:ext uri="{BB962C8B-B14F-4D97-AF65-F5344CB8AC3E}">
        <p14:creationId xmlns:p14="http://schemas.microsoft.com/office/powerpoint/2010/main" val="2249510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What do you really gain for making the right choice? What do you really lose for making the wrong choice? The answer is found in 2 Peter 1:10-11.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dirty="0"/>
          </a:p>
        </p:txBody>
      </p:sp>
    </p:spTree>
    <p:extLst>
      <p:ext uri="{BB962C8B-B14F-4D97-AF65-F5344CB8AC3E}">
        <p14:creationId xmlns:p14="http://schemas.microsoft.com/office/powerpoint/2010/main" val="264267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does not preach a pessimistic</a:t>
            </a:r>
            <a:r>
              <a:rPr lang="en-US" baseline="0" dirty="0"/>
              <a:t> message of doom and gloom, but just as Isaiah teaches a hope out of darkness, from doom to bloom. So listen, learn and live.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41</a:t>
            </a:fld>
            <a:endParaRPr lang="en-US" dirty="0"/>
          </a:p>
        </p:txBody>
      </p:sp>
    </p:spTree>
    <p:extLst>
      <p:ext uri="{BB962C8B-B14F-4D97-AF65-F5344CB8AC3E}">
        <p14:creationId xmlns:p14="http://schemas.microsoft.com/office/powerpoint/2010/main" val="1185404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42</a:t>
            </a:fld>
            <a:endParaRPr lang="en-US" dirty="0"/>
          </a:p>
        </p:txBody>
      </p:sp>
    </p:spTree>
    <p:extLst>
      <p:ext uri="{BB962C8B-B14F-4D97-AF65-F5344CB8AC3E}">
        <p14:creationId xmlns:p14="http://schemas.microsoft.com/office/powerpoint/2010/main" val="3091266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43</a:t>
            </a:fld>
            <a:endParaRPr lang="en-US" dirty="0"/>
          </a:p>
        </p:txBody>
      </p:sp>
    </p:spTree>
    <p:extLst>
      <p:ext uri="{BB962C8B-B14F-4D97-AF65-F5344CB8AC3E}">
        <p14:creationId xmlns:p14="http://schemas.microsoft.com/office/powerpoint/2010/main" val="337483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as a good shepherd is concerned about the moral character of his flock and the dangers that threaten them. He first reminds them of the basis of their holiness, the gracious provision of power and promises that God has provided for their growth in holiness (vs. 3-4) which are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Everything begins with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glory, moral excellence and love for us. It is because of God’s is love that He loved the world and sent His Son as the provision for our salvation. Our faith is based in the knowledge of Christ’s person and provision and proclamation. It is by the means of faith in Christ and His provision that was proclaimed to us, that we received eternal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when we come to know Christ by faith, it is by this means that we are now made recipients of a spiritual equipping and empowering.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knowledge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in Christ that is the means by which we can access God’s power and promises,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us with all things related to life and godliness. Born-again believers have all that they could possible need to live a godly life. Nothing else is needed. Faith alone in Christ alone for eternal life. Divine power alone for life and godliness.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has given us the promise of eternal life. Peter has had previously written about promises related to a believer’s inheritance (1 Peter 1:3-5). The promises that Peter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mind are the promises that God has given us in order that we live godly in this life. And these promises are also the means by which we can become partakers 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promises are these? At the very least, they must be the prophetic promises so strongly emphasized in this letter, which Peter had previously made know to them concerning the power and the coming of the Lord Jesus Christ (1:16) It is the promise of His physical coming to the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physical earth (3:4, 9, 13) and all of the accompanying promises related to His promised return, including the promise to “wipe away every tear from their eyes; there shall be no more death, nor sorrow, nor crying. There shall be no more pain, for the former things have passed.” (Rev. 21:4) And especially Peter has in mind the promise of a new heaven and earth in which only righteousness dwells, that is, no more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great lessons of second Peter is that to maintain a holy life in a corrupt world like ours, we must be deeply rooted in the prophetic promises of God’s word. We must hold fast/stand to the “blessed hope” of the return of our Lord and Savior Jesus Christ. Failing to do so only leads to an absence of readiness.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 of His return has are extremely valuable and importance reliance to our growing in holiness. What we believe concerning His coming has great implications for our life now and in the future.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through these very great and valuable </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 that we discover God’s purpose in given them, so that we can “participate”, “become partners” or “sharers” in God’s nature. God’s gift of divine power and promises are the means by which we can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His divine nature and work.</a:t>
            </a: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dirty="0"/>
          </a:p>
        </p:txBody>
      </p:sp>
    </p:spTree>
    <p:extLst>
      <p:ext uri="{BB962C8B-B14F-4D97-AF65-F5344CB8AC3E}">
        <p14:creationId xmlns:p14="http://schemas.microsoft.com/office/powerpoint/2010/main" val="19022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we need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know what that divine nature looks like, so Peter gives us the characteristics of holiness, telling us to diligent to add to our faith.</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dirty="0"/>
          </a:p>
        </p:txBody>
      </p:sp>
    </p:spTree>
    <p:extLst>
      <p:ext uri="{BB962C8B-B14F-4D97-AF65-F5344CB8AC3E}">
        <p14:creationId xmlns:p14="http://schemas.microsoft.com/office/powerpoint/2010/main" val="25155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we add or apply these characteristics to our lives we will become ever increase fruitful and productive in favor and knowledge of our Lord Jesus Christ.</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97790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adds that he who lacks these things is shortsighted and blind, forgetting that he was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Shortsighted (“nearsighted”) people cannot see very far in front of themselves. In other words, they only see things that are up close.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does Peter have in mind? The epistle as a whole lays heavy stress on the reality and certainty of the Lord’s coming in the distance future. He is encouraging us to be farsighted, keeping our focus on the Coming of the Lord which occurs in the future. Ideally we want to maintain 20/20 vision, have a balanced look to the immediate things and to future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Unfortunately, there are many, including the deceiver himself, who wants to get our eyes off the future and give all our attention the immediate, “the now crowd”. There are many “shortsighted/nearsighted” false teachers that Peter, as a good shepherd, must warn his flock concerning the coming of our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dirty="0"/>
          </a:p>
        </p:txBody>
      </p:sp>
    </p:spTree>
    <p:extLst>
      <p:ext uri="{BB962C8B-B14F-4D97-AF65-F5344CB8AC3E}">
        <p14:creationId xmlns:p14="http://schemas.microsoft.com/office/powerpoint/2010/main" val="148713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em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3.jpeg"/><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emf"/><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8.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8.jp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1:5-11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who lacks these things is shortsighted, even to blindness, and has forgotten that he has been cleansed from his old sins.”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(1:9)</a:t>
            </a:r>
          </a:p>
        </p:txBody>
      </p:sp>
    </p:spTree>
    <p:extLst>
      <p:ext uri="{BB962C8B-B14F-4D97-AF65-F5344CB8AC3E}">
        <p14:creationId xmlns:p14="http://schemas.microsoft.com/office/powerpoint/2010/main" val="5231819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8" name="TextBox 17"/>
          <p:cNvSpPr txBox="1"/>
          <p:nvPr/>
        </p:nvSpPr>
        <p:spPr>
          <a:xfrm>
            <a:off x="837439" y="2312854"/>
            <a:ext cx="7469122" cy="111056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Let’s Make A Deal</a:t>
            </a:r>
          </a:p>
        </p:txBody>
      </p:sp>
    </p:spTree>
    <p:extLst>
      <p:ext uri="{BB962C8B-B14F-4D97-AF65-F5344CB8AC3E}">
        <p14:creationId xmlns:p14="http://schemas.microsoft.com/office/powerpoint/2010/main" val="3373047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8" name="TextBox 17"/>
          <p:cNvSpPr txBox="1"/>
          <p:nvPr/>
        </p:nvSpPr>
        <p:spPr>
          <a:xfrm>
            <a:off x="466427" y="2312854"/>
            <a:ext cx="8211147" cy="111056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Let’s Make A Choice</a:t>
            </a:r>
          </a:p>
        </p:txBody>
      </p:sp>
    </p:spTree>
    <p:extLst>
      <p:ext uri="{BB962C8B-B14F-4D97-AF65-F5344CB8AC3E}">
        <p14:creationId xmlns:p14="http://schemas.microsoft.com/office/powerpoint/2010/main" val="736452321"/>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4" name="TextBox 1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6" name="TextBox 15"/>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5" name="TextBox 14"/>
          <p:cNvSpPr txBox="1"/>
          <p:nvPr/>
        </p:nvSpPr>
        <p:spPr>
          <a:xfrm>
            <a:off x="194129" y="6043796"/>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“Already”</a:t>
            </a:r>
          </a:p>
        </p:txBody>
      </p:sp>
      <p:sp>
        <p:nvSpPr>
          <p:cNvPr id="17" name="TextBox 16"/>
          <p:cNvSpPr txBox="1"/>
          <p:nvPr/>
        </p:nvSpPr>
        <p:spPr>
          <a:xfrm>
            <a:off x="3469721" y="6051888"/>
            <a:ext cx="20822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“Now”</a:t>
            </a:r>
          </a:p>
        </p:txBody>
      </p:sp>
      <p:sp>
        <p:nvSpPr>
          <p:cNvPr id="19" name="TextBox 18"/>
          <p:cNvSpPr txBox="1"/>
          <p:nvPr/>
        </p:nvSpPr>
        <p:spPr>
          <a:xfrm>
            <a:off x="6044400" y="6015773"/>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“Not Yet”</a:t>
            </a:r>
          </a:p>
        </p:txBody>
      </p:sp>
    </p:spTree>
    <p:extLst>
      <p:ext uri="{BB962C8B-B14F-4D97-AF65-F5344CB8AC3E}">
        <p14:creationId xmlns:p14="http://schemas.microsoft.com/office/powerpoint/2010/main" val="24272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750"/>
                                        <p:tgtEl>
                                          <p:spTgt spid="25"/>
                                        </p:tgtEl>
                                      </p:cBhvr>
                                    </p:animEffect>
                                  </p:childTnLst>
                                </p:cTn>
                              </p:par>
                            </p:childTnLst>
                          </p:cTn>
                        </p:par>
                        <p:par>
                          <p:cTn id="15" fill="hold">
                            <p:stCondLst>
                              <p:cond delay="750"/>
                            </p:stCondLst>
                            <p:childTnLst>
                              <p:par>
                                <p:cTn id="16" presetID="22" presetClass="entr" presetSubtype="8" fill="hold" grpId="0" nodeType="afterEffect">
                                  <p:stCondLst>
                                    <p:cond delay="75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750"/>
                                        <p:tgtEl>
                                          <p:spTgt spid="11"/>
                                        </p:tgtEl>
                                      </p:cBhvr>
                                    </p:animEffect>
                                  </p:childTnLst>
                                </p:cTn>
                              </p:par>
                            </p:childTnLst>
                          </p:cTn>
                        </p:par>
                        <p:par>
                          <p:cTn id="19" fill="hold">
                            <p:stCondLst>
                              <p:cond delay="2250"/>
                            </p:stCondLst>
                            <p:childTnLst>
                              <p:par>
                                <p:cTn id="20" presetID="22" presetClass="entr" presetSubtype="8" fill="hold" grpId="0" nodeType="after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750"/>
                            </p:stCondLst>
                            <p:childTnLst>
                              <p:par>
                                <p:cTn id="29" presetID="22" presetClass="entr" presetSubtype="1" fill="hold" grpId="0" nodeType="afterEffect">
                                  <p:stCondLst>
                                    <p:cond delay="75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750"/>
                                        <p:tgtEl>
                                          <p:spTgt spid="14"/>
                                        </p:tgtEl>
                                      </p:cBhvr>
                                    </p:animEffect>
                                  </p:childTnLst>
                                </p:cTn>
                              </p:par>
                            </p:childTnLst>
                          </p:cTn>
                        </p:par>
                        <p:par>
                          <p:cTn id="32" fill="hold">
                            <p:stCondLst>
                              <p:cond delay="2250"/>
                            </p:stCondLst>
                            <p:childTnLst>
                              <p:par>
                                <p:cTn id="33" presetID="22" presetClass="entr" presetSubtype="1" fill="hold" grpId="0" nodeType="afterEffect">
                                  <p:stCondLst>
                                    <p:cond delay="75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75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12" grpId="0" animBg="1"/>
      <p:bldP spid="13" grpId="0" animBg="1"/>
      <p:bldP spid="14" grpId="0" animBg="1"/>
      <p:bldP spid="16" grpId="0" animBg="1"/>
      <p:bldP spid="18" grpId="0" animBg="1"/>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665212" y="1946592"/>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189306" y="2794784"/>
            <a:ext cx="286220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1" name="TextBox 10"/>
          <p:cNvSpPr txBox="1"/>
          <p:nvPr/>
        </p:nvSpPr>
        <p:spPr>
          <a:xfrm>
            <a:off x="3415079" y="2489882"/>
            <a:ext cx="504592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Full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2" name="TextBox 11"/>
          <p:cNvSpPr txBox="1"/>
          <p:nvPr/>
        </p:nvSpPr>
        <p:spPr>
          <a:xfrm>
            <a:off x="3150786" y="3523987"/>
            <a:ext cx="587857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Partial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123" t="37065" r="65130" b="29770"/>
          <a:stretch/>
        </p:blipFill>
        <p:spPr>
          <a:xfrm>
            <a:off x="3150785" y="1946592"/>
            <a:ext cx="5878571" cy="4024086"/>
          </a:xfrm>
          <a:prstGeom prst="rect">
            <a:avLst/>
          </a:prstGeom>
          <a:effectLst>
            <a:softEdge rad="254000"/>
          </a:effectLst>
        </p:spPr>
      </p:pic>
      <p:sp>
        <p:nvSpPr>
          <p:cNvPr id="16" name="TextBox 15"/>
          <p:cNvSpPr txBox="1"/>
          <p:nvPr/>
        </p:nvSpPr>
        <p:spPr>
          <a:xfrm>
            <a:off x="598038" y="4551891"/>
            <a:ext cx="7964094" cy="175432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Detail concerning the 2</a:t>
            </a:r>
            <a:r>
              <a:rPr lang="en-US" sz="54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nd</a:t>
            </a: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Coming are Unknown</a:t>
            </a:r>
          </a:p>
        </p:txBody>
      </p:sp>
    </p:spTree>
    <p:extLst>
      <p:ext uri="{BB962C8B-B14F-4D97-AF65-F5344CB8AC3E}">
        <p14:creationId xmlns:p14="http://schemas.microsoft.com/office/powerpoint/2010/main" val="22224651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665212" y="1946592"/>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189306" y="2794784"/>
            <a:ext cx="286220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1" name="TextBox 10"/>
          <p:cNvSpPr txBox="1"/>
          <p:nvPr/>
        </p:nvSpPr>
        <p:spPr>
          <a:xfrm>
            <a:off x="3415079" y="2489882"/>
            <a:ext cx="504592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Full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2" name="TextBox 11"/>
          <p:cNvSpPr txBox="1"/>
          <p:nvPr/>
        </p:nvSpPr>
        <p:spPr>
          <a:xfrm>
            <a:off x="3150786" y="3523987"/>
            <a:ext cx="587857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Partial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4" name="TextBox 13"/>
          <p:cNvSpPr txBox="1"/>
          <p:nvPr/>
        </p:nvSpPr>
        <p:spPr>
          <a:xfrm>
            <a:off x="428729" y="4454003"/>
            <a:ext cx="4091715"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R.C. Sproul, David Chilton</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Kenneth Gentry</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6" name="TextBox 15"/>
          <p:cNvSpPr txBox="1"/>
          <p:nvPr/>
        </p:nvSpPr>
        <p:spPr>
          <a:xfrm>
            <a:off x="4794449" y="4456720"/>
            <a:ext cx="4091715"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Reformed Presbyterian Church</a:t>
            </a:r>
          </a:p>
        </p:txBody>
      </p:sp>
    </p:spTree>
    <p:extLst>
      <p:ext uri="{BB962C8B-B14F-4D97-AF65-F5344CB8AC3E}">
        <p14:creationId xmlns:p14="http://schemas.microsoft.com/office/powerpoint/2010/main" val="275913042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665212" y="1946592"/>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189306" y="2794784"/>
            <a:ext cx="286220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1" name="TextBox 10"/>
          <p:cNvSpPr txBox="1"/>
          <p:nvPr/>
        </p:nvSpPr>
        <p:spPr>
          <a:xfrm>
            <a:off x="3415079" y="2489882"/>
            <a:ext cx="504592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Full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2" name="TextBox 11"/>
          <p:cNvSpPr txBox="1"/>
          <p:nvPr/>
        </p:nvSpPr>
        <p:spPr>
          <a:xfrm>
            <a:off x="3150786" y="3523987"/>
            <a:ext cx="587857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Partial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4" name="TextBox 13"/>
          <p:cNvSpPr txBox="1"/>
          <p:nvPr/>
        </p:nvSpPr>
        <p:spPr>
          <a:xfrm>
            <a:off x="214365" y="4447317"/>
            <a:ext cx="436572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N.T. Wright, Retired Anglican Bishop</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6" name="TextBox 15"/>
          <p:cNvSpPr txBox="1"/>
          <p:nvPr/>
        </p:nvSpPr>
        <p:spPr>
          <a:xfrm>
            <a:off x="4679806" y="4516536"/>
            <a:ext cx="4480364"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Richard B. Hays</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United Methodist Church</a:t>
            </a:r>
          </a:p>
        </p:txBody>
      </p:sp>
    </p:spTree>
    <p:extLst>
      <p:ext uri="{BB962C8B-B14F-4D97-AF65-F5344CB8AC3E}">
        <p14:creationId xmlns:p14="http://schemas.microsoft.com/office/powerpoint/2010/main" val="8301227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665212" y="1946592"/>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189306" y="2794784"/>
            <a:ext cx="286220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1" name="TextBox 10"/>
          <p:cNvSpPr txBox="1"/>
          <p:nvPr/>
        </p:nvSpPr>
        <p:spPr>
          <a:xfrm>
            <a:off x="3415079" y="2489882"/>
            <a:ext cx="504592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Full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2" name="TextBox 11"/>
          <p:cNvSpPr txBox="1"/>
          <p:nvPr/>
        </p:nvSpPr>
        <p:spPr>
          <a:xfrm>
            <a:off x="3150786" y="3523987"/>
            <a:ext cx="587857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Partial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4" name="TextBox 13"/>
          <p:cNvSpPr txBox="1"/>
          <p:nvPr/>
        </p:nvSpPr>
        <p:spPr>
          <a:xfrm>
            <a:off x="686284" y="4526961"/>
            <a:ext cx="7771433"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Luis de </a:t>
            </a:r>
            <a:r>
              <a:rPr lang="en-US" sz="44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Alcasar</a:t>
            </a:r>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 Roman Catholic Jesuit Priest</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(1614) “Counter Reformation”</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Tree>
    <p:extLst>
      <p:ext uri="{BB962C8B-B14F-4D97-AF65-F5344CB8AC3E}">
        <p14:creationId xmlns:p14="http://schemas.microsoft.com/office/powerpoint/2010/main" val="979353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665212" y="1946592"/>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189306" y="2794784"/>
            <a:ext cx="286220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1" name="TextBox 10"/>
          <p:cNvSpPr txBox="1"/>
          <p:nvPr/>
        </p:nvSpPr>
        <p:spPr>
          <a:xfrm>
            <a:off x="3415079" y="2489882"/>
            <a:ext cx="504592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Full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2" name="TextBox 11"/>
          <p:cNvSpPr txBox="1"/>
          <p:nvPr/>
        </p:nvSpPr>
        <p:spPr>
          <a:xfrm>
            <a:off x="3150786" y="3523987"/>
            <a:ext cx="587857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Partial</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Preterism</a:t>
            </a:r>
          </a:p>
        </p:txBody>
      </p:sp>
      <p:sp>
        <p:nvSpPr>
          <p:cNvPr id="14" name="TextBox 13"/>
          <p:cNvSpPr txBox="1"/>
          <p:nvPr/>
        </p:nvSpPr>
        <p:spPr>
          <a:xfrm>
            <a:off x="195997" y="4611641"/>
            <a:ext cx="6750131" cy="169277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N.T. Wright</a:t>
            </a:r>
          </a:p>
          <a:p>
            <a:pPr algn="ctr"/>
            <a:r>
              <a:rPr lang="en-US" sz="5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Rapture </a:t>
            </a:r>
            <a:r>
              <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is a Myth</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1846" y="4461164"/>
            <a:ext cx="1481552" cy="2153096"/>
          </a:xfrm>
          <a:prstGeom prst="rect">
            <a:avLst/>
          </a:prstGeom>
          <a:effectLst>
            <a:outerShdw blurRad="101600" dist="76200" dir="18900000" algn="bl" rotWithShape="0">
              <a:prstClr val="black">
                <a:alpha val="89000"/>
              </a:prstClr>
            </a:outerShdw>
          </a:effectLst>
        </p:spPr>
      </p:pic>
    </p:spTree>
    <p:extLst>
      <p:ext uri="{BB962C8B-B14F-4D97-AF65-F5344CB8AC3E}">
        <p14:creationId xmlns:p14="http://schemas.microsoft.com/office/powerpoint/2010/main" val="23185251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51084" y="1879767"/>
            <a:ext cx="8116494" cy="293926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Assuredly, I say to you, all these things will come upon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this generation</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"O Jerusalem, Jerusalem… See! Your house is left to you desolate;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(Mt. 23:36-38)</a:t>
            </a:r>
          </a:p>
        </p:txBody>
      </p:sp>
      <p:sp>
        <p:nvSpPr>
          <p:cNvPr id="11" name="TextBox 10"/>
          <p:cNvSpPr txBox="1"/>
          <p:nvPr/>
        </p:nvSpPr>
        <p:spPr>
          <a:xfrm>
            <a:off x="189306" y="4989002"/>
            <a:ext cx="8840051" cy="184665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“Assuredly, I say to you,</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this generation </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will by no means pass away till all these things take place.”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(Mt 24:34-35)</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Tree>
    <p:extLst>
      <p:ext uri="{BB962C8B-B14F-4D97-AF65-F5344CB8AC3E}">
        <p14:creationId xmlns:p14="http://schemas.microsoft.com/office/powerpoint/2010/main" val="38059395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4339988"/>
            <a:ext cx="914400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4835" y="5441090"/>
            <a:ext cx="125212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728956" y="3774804"/>
            <a:ext cx="8440" cy="218564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25237" y="4397611"/>
            <a:ext cx="227027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 Age</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flipH="1" flipV="1">
            <a:off x="8372766" y="3095020"/>
            <a:ext cx="85434" cy="2162157"/>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08114" y="5487565"/>
            <a:ext cx="390123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6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Week</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4158623" y="3079440"/>
            <a:ext cx="3284236" cy="2062103"/>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a:t>
            </a:r>
          </a:p>
          <a:p>
            <a:pPr algn="ct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Age</a:t>
            </a:r>
          </a:p>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24:4-28/Rev. 6</a:t>
            </a:r>
          </a:p>
          <a:p>
            <a:pPr algn="ctr"/>
            <a:r>
              <a:rPr lang="en-US" sz="32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#3)</a:t>
            </a: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557843" y="1104939"/>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30" name="TextBox 29"/>
          <p:cNvSpPr txBox="1"/>
          <p:nvPr/>
        </p:nvSpPr>
        <p:spPr>
          <a:xfrm>
            <a:off x="6382628" y="1815883"/>
            <a:ext cx="2794420" cy="1569660"/>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His Coming</a:t>
            </a:r>
          </a:p>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24:29-31</a:t>
            </a:r>
          </a:p>
          <a:p>
            <a:pPr algn="ctr"/>
            <a:r>
              <a:rPr lang="en-US" sz="32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a:t>
            </a:r>
          </a:p>
        </p:txBody>
      </p:sp>
      <p:sp>
        <p:nvSpPr>
          <p:cNvPr id="32" name="TextBox 31"/>
          <p:cNvSpPr txBox="1"/>
          <p:nvPr/>
        </p:nvSpPr>
        <p:spPr>
          <a:xfrm>
            <a:off x="-11069" y="1696790"/>
            <a:ext cx="3137823" cy="2062103"/>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the Soon Destruction of </a:t>
            </a:r>
            <a:r>
              <a:rPr lang="en-US" sz="32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Jers</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a:p>
            <a:pPr algn="ctr"/>
            <a:r>
              <a:rPr lang="en-US" sz="32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a:t>
            </a:r>
          </a:p>
        </p:txBody>
      </p:sp>
      <p:cxnSp>
        <p:nvCxnSpPr>
          <p:cNvPr id="33" name="Straight Connector 32"/>
          <p:cNvCxnSpPr/>
          <p:nvPr/>
        </p:nvCxnSpPr>
        <p:spPr>
          <a:xfrm>
            <a:off x="4109633" y="3892137"/>
            <a:ext cx="5697" cy="202560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89776" y="5456787"/>
            <a:ext cx="99060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a:cxnSpLocks/>
          </p:cNvCxnSpPr>
          <p:nvPr/>
        </p:nvCxnSpPr>
        <p:spPr>
          <a:xfrm flipH="1" flipV="1">
            <a:off x="1293931" y="3758893"/>
            <a:ext cx="15241" cy="1456821"/>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932" y="6052765"/>
            <a:ext cx="338975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4198055" y="6021341"/>
            <a:ext cx="4823980"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3456194" y="6006404"/>
            <a:ext cx="1344405"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endPar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265" y="3755545"/>
            <a:ext cx="1160275" cy="772744"/>
          </a:xfrm>
          <a:prstGeom prst="ellipse">
            <a:avLst/>
          </a:prstGeom>
          <a:ln>
            <a:noFill/>
          </a:ln>
          <a:effectLst>
            <a:softEdge rad="112500"/>
          </a:effectLst>
        </p:spPr>
      </p:pic>
      <p:sp>
        <p:nvSpPr>
          <p:cNvPr id="24" name="TextBox 23"/>
          <p:cNvSpPr txBox="1"/>
          <p:nvPr/>
        </p:nvSpPr>
        <p:spPr>
          <a:xfrm>
            <a:off x="2908418" y="1962150"/>
            <a:ext cx="3568582" cy="6155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 these things” </a:t>
            </a:r>
          </a:p>
        </p:txBody>
      </p:sp>
      <p:cxnSp>
        <p:nvCxnSpPr>
          <p:cNvPr id="25" name="Straight Connector 24"/>
          <p:cNvCxnSpPr/>
          <p:nvPr/>
        </p:nvCxnSpPr>
        <p:spPr>
          <a:xfrm flipH="1" flipV="1">
            <a:off x="3798396" y="2583771"/>
            <a:ext cx="720455" cy="527525"/>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48000" y="2600713"/>
            <a:ext cx="727697" cy="206655"/>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CE9777F-6A64-F11D-5638-288170FF8598}"/>
              </a:ext>
            </a:extLst>
          </p:cNvPr>
          <p:cNvSpPr txBox="1"/>
          <p:nvPr/>
        </p:nvSpPr>
        <p:spPr>
          <a:xfrm>
            <a:off x="4089998" y="2473929"/>
            <a:ext cx="2270270"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21:12</a:t>
            </a:r>
            <a:endParaRPr lang="en-US" sz="2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46713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sp>
        <p:nvSpPr>
          <p:cNvPr id="12" name="Subtitle 2"/>
          <p:cNvSpPr>
            <a:spLocks noGrp="1"/>
          </p:cNvSpPr>
          <p:nvPr>
            <p:ph type="subTitle" idx="1"/>
          </p:nvPr>
        </p:nvSpPr>
        <p:spPr>
          <a:xfrm>
            <a:off x="-9145" y="1373177"/>
            <a:ext cx="8619745" cy="609600"/>
          </a:xfrm>
        </p:spPr>
        <p:txBody>
          <a:bodyPr>
            <a:noAutofit/>
          </a:bodyPr>
          <a:lstStyle/>
          <a:p>
            <a:pPr algn="ctr">
              <a:lnSpc>
                <a:spcPct val="85000"/>
              </a:lnSpc>
              <a:spcBef>
                <a:spcPts val="0"/>
              </a:spcBef>
              <a:buClr>
                <a:srgbClr val="FFFF00"/>
              </a:buClr>
            </a:pPr>
            <a:r>
              <a:rPr lang="en-US" sz="5400" b="1" dirty="0">
                <a:ln w="6350">
                  <a:solidFill>
                    <a:srgbClr val="002060"/>
                  </a:solidFill>
                </a:ln>
                <a:solidFill>
                  <a:schemeClr val="bg1"/>
                </a:solidFill>
                <a:effectLst>
                  <a:outerShdw blurRad="50800" dist="50800" dir="18900000" algn="bl" rotWithShape="0">
                    <a:prstClr val="black"/>
                  </a:outerShdw>
                </a:effectLst>
                <a:latin typeface="Agency FB" panose="00010606040000040003" pitchFamily="2" charset="0"/>
              </a:rPr>
              <a:t>A Short and Long Term Fulfillment</a:t>
            </a:r>
          </a:p>
        </p:txBody>
      </p:sp>
      <p:pic>
        <p:nvPicPr>
          <p:cNvPr id="1028" name="Picture 4"/>
          <p:cNvPicPr>
            <a:picLocks noChangeAspect="1" noChangeArrowheads="1"/>
          </p:cNvPicPr>
          <p:nvPr/>
        </p:nvPicPr>
        <p:blipFill>
          <a:blip r:embed="rId4"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pic>
        <p:nvPicPr>
          <p:cNvPr id="21" name="Picture 6"/>
          <p:cNvPicPr>
            <a:picLocks noChangeAspect="1" noChangeArrowheads="1"/>
          </p:cNvPicPr>
          <p:nvPr/>
        </p:nvPicPr>
        <p:blipFill>
          <a:blip r:embed="rId5" cstate="print"/>
          <a:srcRect l="3494" r="10723"/>
          <a:stretch>
            <a:fillRect/>
          </a:stretch>
        </p:blipFill>
        <p:spPr bwMode="auto">
          <a:xfrm>
            <a:off x="4876800" y="2667000"/>
            <a:ext cx="4267200" cy="3665855"/>
          </a:xfrm>
          <a:prstGeom prst="rect">
            <a:avLst/>
          </a:prstGeom>
          <a:noFill/>
          <a:ln w="9525">
            <a:noFill/>
            <a:miter lim="800000"/>
            <a:headEnd/>
            <a:tailEnd/>
          </a:ln>
          <a:effectLst>
            <a:softEdge rad="63500"/>
          </a:effectLst>
        </p:spPr>
      </p:pic>
      <p:pic>
        <p:nvPicPr>
          <p:cNvPr id="1030" name="Picture 6"/>
          <p:cNvPicPr>
            <a:picLocks noChangeAspect="1" noChangeArrowheads="1"/>
          </p:cNvPicPr>
          <p:nvPr/>
        </p:nvPicPr>
        <p:blipFill>
          <a:blip r:embed="rId5"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048000" y="4648200"/>
            <a:ext cx="3124200" cy="914400"/>
          </a:xfrm>
          <a:prstGeom prst="rect">
            <a:avLst/>
          </a:prstGeom>
        </p:spPr>
        <p:txBody>
          <a:bodyPr vert="horz" anchor="t">
            <a:noAutofit/>
          </a:bodyPr>
          <a:lstStyle/>
          <a:p>
            <a:pPr marR="36576" algn="ctr">
              <a:lnSpc>
                <a:spcPct val="90000"/>
              </a:lnSpc>
              <a:buClr>
                <a:srgbClr val="FFFF00"/>
              </a:buClr>
              <a:buSzPct val="80000"/>
            </a:pPr>
            <a:r>
              <a:rPr lang="en-US" sz="6000" b="1" dirty="0">
                <a:ln w="6350">
                  <a:solidFill>
                    <a:sysClr val="windowText" lastClr="000000"/>
                  </a:solidFill>
                </a:ln>
                <a:solidFill>
                  <a:srgbClr val="FFFF00"/>
                </a:solidFill>
                <a:effectLst>
                  <a:outerShdw blurRad="50800" dist="50800" dir="18900000" algn="bl" rotWithShape="0">
                    <a:prstClr val="black"/>
                  </a:outerShdw>
                </a:effectLst>
              </a:rPr>
              <a:t>729</a:t>
            </a:r>
            <a:r>
              <a:rPr lang="en-US" sz="5400" b="1" dirty="0">
                <a:ln w="6350">
                  <a:solidFill>
                    <a:sysClr val="windowText" lastClr="000000"/>
                  </a:solidFill>
                </a:ln>
                <a:solidFill>
                  <a:srgbClr val="FFFF00"/>
                </a:solidFill>
                <a:effectLst>
                  <a:outerShdw blurRad="50800" dist="50800" dir="18900000" algn="bl" rotWithShape="0">
                    <a:prstClr val="black"/>
                  </a:outerShdw>
                </a:effectLst>
              </a:rPr>
              <a:t> BC</a:t>
            </a:r>
          </a:p>
        </p:txBody>
      </p:sp>
      <p:sp>
        <p:nvSpPr>
          <p:cNvPr id="13" name="Subtitle 2"/>
          <p:cNvSpPr txBox="1">
            <a:spLocks/>
          </p:cNvSpPr>
          <p:nvPr/>
        </p:nvSpPr>
        <p:spPr>
          <a:xfrm>
            <a:off x="5899150" y="3515201"/>
            <a:ext cx="3016250" cy="914400"/>
          </a:xfrm>
          <a:prstGeom prst="rect">
            <a:avLst/>
          </a:prstGeom>
        </p:spPr>
        <p:txBody>
          <a:bodyPr vert="horz" anchor="t">
            <a:noAutofit/>
          </a:bodyPr>
          <a:lstStyle/>
          <a:p>
            <a:pPr marR="36576" algn="ctr">
              <a:lnSpc>
                <a:spcPct val="90000"/>
              </a:lnSpc>
              <a:buClr>
                <a:srgbClr val="FFFF00"/>
              </a:buClr>
              <a:buSzPct val="80000"/>
            </a:pPr>
            <a:r>
              <a:rPr lang="en-US" sz="6000" b="1" dirty="0">
                <a:ln w="6350">
                  <a:solidFill>
                    <a:sysClr val="windowText" lastClr="000000"/>
                  </a:solidFill>
                </a:ln>
                <a:solidFill>
                  <a:srgbClr val="FFFF00"/>
                </a:solidFill>
                <a:effectLst>
                  <a:outerShdw blurRad="50800" dist="50800" dir="18900000" algn="bl" rotWithShape="0">
                    <a:prstClr val="black"/>
                  </a:outerShdw>
                </a:effectLst>
              </a:rPr>
              <a:t>3 -70 </a:t>
            </a:r>
            <a:r>
              <a:rPr lang="en-US" sz="5400" b="1" dirty="0">
                <a:ln w="6350">
                  <a:solidFill>
                    <a:sysClr val="windowText" lastClr="000000"/>
                  </a:solidFill>
                </a:ln>
                <a:solidFill>
                  <a:srgbClr val="FFFF00"/>
                </a:solidFill>
                <a:effectLst>
                  <a:outerShdw blurRad="50800" dist="50800" dir="18900000" algn="bl" rotWithShape="0">
                    <a:prstClr val="black"/>
                  </a:outerShdw>
                </a:effectLst>
              </a:rPr>
              <a:t>AD</a:t>
            </a:r>
          </a:p>
        </p:txBody>
      </p:sp>
      <p:sp>
        <p:nvSpPr>
          <p:cNvPr id="16" name="Subtitle 2"/>
          <p:cNvSpPr txBox="1">
            <a:spLocks/>
          </p:cNvSpPr>
          <p:nvPr/>
        </p:nvSpPr>
        <p:spPr>
          <a:xfrm rot="20355616">
            <a:off x="2128254" y="3031605"/>
            <a:ext cx="3296020" cy="793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72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Immanuel</a:t>
            </a:r>
          </a:p>
        </p:txBody>
      </p:sp>
      <p:sp>
        <p:nvSpPr>
          <p:cNvPr id="19" name="TextBox 1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20" name="TextBox 19"/>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3" name="Subtitle 2"/>
          <p:cNvSpPr txBox="1">
            <a:spLocks/>
          </p:cNvSpPr>
          <p:nvPr/>
        </p:nvSpPr>
        <p:spPr>
          <a:xfrm>
            <a:off x="76200" y="2193940"/>
            <a:ext cx="4593287" cy="7537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0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Isaiah 7:14 – Mt. 1:22-23  </a:t>
            </a:r>
          </a:p>
        </p:txBody>
      </p:sp>
    </p:spTree>
    <p:extLst>
      <p:ext uri="{BB962C8B-B14F-4D97-AF65-F5344CB8AC3E}">
        <p14:creationId xmlns:p14="http://schemas.microsoft.com/office/powerpoint/2010/main" val="2012396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sp>
        <p:nvSpPr>
          <p:cNvPr id="12" name="Subtitle 2"/>
          <p:cNvSpPr>
            <a:spLocks noGrp="1"/>
          </p:cNvSpPr>
          <p:nvPr>
            <p:ph type="subTitle" idx="1"/>
          </p:nvPr>
        </p:nvSpPr>
        <p:spPr>
          <a:xfrm>
            <a:off x="-9145" y="1373177"/>
            <a:ext cx="8619745" cy="609600"/>
          </a:xfrm>
        </p:spPr>
        <p:txBody>
          <a:bodyPr>
            <a:noAutofit/>
          </a:bodyPr>
          <a:lstStyle/>
          <a:p>
            <a:pPr algn="ctr">
              <a:lnSpc>
                <a:spcPct val="85000"/>
              </a:lnSpc>
              <a:spcBef>
                <a:spcPts val="0"/>
              </a:spcBef>
              <a:buClr>
                <a:srgbClr val="FFFF00"/>
              </a:buClr>
            </a:pPr>
            <a:r>
              <a:rPr lang="en-US" sz="5400" b="1" dirty="0">
                <a:ln w="6350">
                  <a:solidFill>
                    <a:srgbClr val="002060"/>
                  </a:solidFill>
                </a:ln>
                <a:solidFill>
                  <a:schemeClr val="bg1"/>
                </a:solidFill>
                <a:effectLst>
                  <a:outerShdw blurRad="50800" dist="50800" dir="18900000" algn="bl" rotWithShape="0">
                    <a:prstClr val="black"/>
                  </a:outerShdw>
                </a:effectLst>
                <a:latin typeface="Agency FB" panose="00010606040000040003" pitchFamily="2" charset="0"/>
              </a:rPr>
              <a:t>A Short and Long Term Fulfillment</a:t>
            </a:r>
          </a:p>
        </p:txBody>
      </p:sp>
      <p:pic>
        <p:nvPicPr>
          <p:cNvPr id="1028" name="Picture 4"/>
          <p:cNvPicPr>
            <a:picLocks noChangeAspect="1" noChangeArrowheads="1"/>
          </p:cNvPicPr>
          <p:nvPr/>
        </p:nvPicPr>
        <p:blipFill>
          <a:blip r:embed="rId4"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pic>
        <p:nvPicPr>
          <p:cNvPr id="21" name="Picture 6"/>
          <p:cNvPicPr>
            <a:picLocks noChangeAspect="1" noChangeArrowheads="1"/>
          </p:cNvPicPr>
          <p:nvPr/>
        </p:nvPicPr>
        <p:blipFill>
          <a:blip r:embed="rId5" cstate="print"/>
          <a:srcRect l="3494" r="10723"/>
          <a:stretch>
            <a:fillRect/>
          </a:stretch>
        </p:blipFill>
        <p:spPr bwMode="auto">
          <a:xfrm>
            <a:off x="4876800" y="2667000"/>
            <a:ext cx="4267200" cy="3665855"/>
          </a:xfrm>
          <a:prstGeom prst="rect">
            <a:avLst/>
          </a:prstGeom>
          <a:noFill/>
          <a:ln w="9525">
            <a:noFill/>
            <a:miter lim="800000"/>
            <a:headEnd/>
            <a:tailEnd/>
          </a:ln>
          <a:effectLst>
            <a:softEdge rad="63500"/>
          </a:effectLst>
        </p:spPr>
      </p:pic>
      <p:pic>
        <p:nvPicPr>
          <p:cNvPr id="1030" name="Picture 6"/>
          <p:cNvPicPr>
            <a:picLocks noChangeAspect="1" noChangeArrowheads="1"/>
          </p:cNvPicPr>
          <p:nvPr/>
        </p:nvPicPr>
        <p:blipFill>
          <a:blip r:embed="rId5"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2409129" y="4651741"/>
            <a:ext cx="3713229" cy="914400"/>
          </a:xfrm>
          <a:prstGeom prst="rect">
            <a:avLst/>
          </a:prstGeom>
        </p:spPr>
        <p:txBody>
          <a:bodyPr vert="horz" anchor="t">
            <a:noAutofit/>
          </a:bodyPr>
          <a:lstStyle/>
          <a:p>
            <a:pPr marR="36576" algn="ctr">
              <a:lnSpc>
                <a:spcPct val="90000"/>
              </a:lnSpc>
              <a:buClr>
                <a:srgbClr val="FFFF00"/>
              </a:buClr>
              <a:buSzPct val="80000"/>
            </a:pPr>
            <a:r>
              <a:rPr lang="en-US" sz="5400" b="1" dirty="0">
                <a:ln w="6350">
                  <a:solidFill>
                    <a:sysClr val="windowText" lastClr="000000"/>
                  </a:solidFill>
                </a:ln>
                <a:solidFill>
                  <a:srgbClr val="FFFF00"/>
                </a:solidFill>
                <a:effectLst>
                  <a:outerShdw blurRad="50800" dist="50800" dir="18900000" algn="bl" rotWithShape="0">
                    <a:prstClr val="black"/>
                  </a:outerShdw>
                </a:effectLst>
              </a:rPr>
              <a:t>1</a:t>
            </a:r>
            <a:r>
              <a:rPr lang="en-US" sz="5400" b="1" baseline="30000" dirty="0">
                <a:ln w="6350">
                  <a:solidFill>
                    <a:sysClr val="windowText" lastClr="000000"/>
                  </a:solidFill>
                </a:ln>
                <a:solidFill>
                  <a:srgbClr val="FFFF00"/>
                </a:solidFill>
                <a:effectLst>
                  <a:outerShdw blurRad="50800" dist="50800" dir="18900000" algn="bl" rotWithShape="0">
                    <a:prstClr val="black"/>
                  </a:outerShdw>
                </a:effectLst>
              </a:rPr>
              <a:t>st</a:t>
            </a:r>
            <a:r>
              <a:rPr lang="en-US" sz="5400" b="1" dirty="0">
                <a:ln w="6350">
                  <a:solidFill>
                    <a:sysClr val="windowText" lastClr="000000"/>
                  </a:solidFill>
                </a:ln>
                <a:solidFill>
                  <a:srgbClr val="FFFF00"/>
                </a:solidFill>
                <a:effectLst>
                  <a:outerShdw blurRad="50800" dist="50800" dir="18900000" algn="bl" rotWithShape="0">
                    <a:prstClr val="black"/>
                  </a:outerShdw>
                </a:effectLst>
              </a:rPr>
              <a:t> Century</a:t>
            </a:r>
          </a:p>
        </p:txBody>
      </p:sp>
      <p:sp>
        <p:nvSpPr>
          <p:cNvPr id="13" name="Subtitle 2"/>
          <p:cNvSpPr txBox="1">
            <a:spLocks/>
          </p:cNvSpPr>
          <p:nvPr/>
        </p:nvSpPr>
        <p:spPr>
          <a:xfrm>
            <a:off x="5044008" y="3382384"/>
            <a:ext cx="4245913" cy="914400"/>
          </a:xfrm>
          <a:prstGeom prst="rect">
            <a:avLst/>
          </a:prstGeom>
        </p:spPr>
        <p:txBody>
          <a:bodyPr vert="horz" anchor="t">
            <a:noAutofit/>
          </a:bodyPr>
          <a:lstStyle/>
          <a:p>
            <a:pPr marR="36576" algn="ctr">
              <a:lnSpc>
                <a:spcPct val="90000"/>
              </a:lnSpc>
              <a:buClr>
                <a:srgbClr val="FFFF00"/>
              </a:buClr>
              <a:buSzPct val="80000"/>
            </a:pPr>
            <a:r>
              <a:rPr lang="en-US" sz="5400" b="1" dirty="0">
                <a:ln w="6350">
                  <a:solidFill>
                    <a:sysClr val="windowText" lastClr="000000"/>
                  </a:solidFill>
                </a:ln>
                <a:solidFill>
                  <a:srgbClr val="FFFF00"/>
                </a:solidFill>
                <a:effectLst>
                  <a:outerShdw blurRad="50800" dist="50800" dir="18900000" algn="bl" rotWithShape="0">
                    <a:prstClr val="black"/>
                  </a:outerShdw>
                </a:effectLst>
              </a:rPr>
              <a:t>21</a:t>
            </a:r>
            <a:r>
              <a:rPr lang="en-US" sz="5400" b="1" baseline="30000" dirty="0">
                <a:ln w="6350">
                  <a:solidFill>
                    <a:sysClr val="windowText" lastClr="000000"/>
                  </a:solidFill>
                </a:ln>
                <a:solidFill>
                  <a:srgbClr val="FFFF00"/>
                </a:solidFill>
                <a:effectLst>
                  <a:outerShdw blurRad="50800" dist="50800" dir="18900000" algn="bl" rotWithShape="0">
                    <a:prstClr val="black"/>
                  </a:outerShdw>
                </a:effectLst>
              </a:rPr>
              <a:t>st</a:t>
            </a:r>
            <a:r>
              <a:rPr lang="en-US" sz="5400" b="1" dirty="0">
                <a:ln w="6350">
                  <a:solidFill>
                    <a:sysClr val="windowText" lastClr="000000"/>
                  </a:solidFill>
                </a:ln>
                <a:solidFill>
                  <a:srgbClr val="FFFF00"/>
                </a:solidFill>
                <a:effectLst>
                  <a:outerShdw blurRad="50800" dist="50800" dir="18900000" algn="bl" rotWithShape="0">
                    <a:prstClr val="black"/>
                  </a:outerShdw>
                </a:effectLst>
              </a:rPr>
              <a:t> Century</a:t>
            </a:r>
            <a:endParaRPr lang="en-US" sz="4800" b="1" dirty="0">
              <a:ln w="6350">
                <a:solidFill>
                  <a:sysClr val="windowText" lastClr="000000"/>
                </a:solidFill>
              </a:ln>
              <a:solidFill>
                <a:srgbClr val="FFFF00"/>
              </a:solidFill>
              <a:effectLst>
                <a:outerShdw blurRad="50800" dist="50800" dir="18900000" algn="bl" rotWithShape="0">
                  <a:prstClr val="black"/>
                </a:outerShdw>
              </a:effectLst>
            </a:endParaRPr>
          </a:p>
        </p:txBody>
      </p:sp>
      <p:sp>
        <p:nvSpPr>
          <p:cNvPr id="16" name="Subtitle 2"/>
          <p:cNvSpPr txBox="1">
            <a:spLocks/>
          </p:cNvSpPr>
          <p:nvPr/>
        </p:nvSpPr>
        <p:spPr>
          <a:xfrm rot="20355616">
            <a:off x="2060488" y="3001756"/>
            <a:ext cx="3106160" cy="609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72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Coming</a:t>
            </a:r>
          </a:p>
        </p:txBody>
      </p:sp>
      <p:sp>
        <p:nvSpPr>
          <p:cNvPr id="19" name="TextBox 1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20" name="TextBox 19"/>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3" name="Subtitle 2"/>
          <p:cNvSpPr txBox="1">
            <a:spLocks/>
          </p:cNvSpPr>
          <p:nvPr/>
        </p:nvSpPr>
        <p:spPr>
          <a:xfrm>
            <a:off x="218137" y="2224062"/>
            <a:ext cx="3962400" cy="683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0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Lk. 21:20 – Mt. 24:34 </a:t>
            </a:r>
          </a:p>
        </p:txBody>
      </p:sp>
      <p:sp>
        <p:nvSpPr>
          <p:cNvPr id="15" name="TextBox 14"/>
          <p:cNvSpPr txBox="1"/>
          <p:nvPr/>
        </p:nvSpPr>
        <p:spPr>
          <a:xfrm>
            <a:off x="5239320" y="409049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2729955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sp>
        <p:nvSpPr>
          <p:cNvPr id="12" name="Subtitle 2"/>
          <p:cNvSpPr>
            <a:spLocks noGrp="1"/>
          </p:cNvSpPr>
          <p:nvPr>
            <p:ph type="subTitle" idx="1"/>
          </p:nvPr>
        </p:nvSpPr>
        <p:spPr>
          <a:xfrm>
            <a:off x="359736" y="1358733"/>
            <a:ext cx="7356440" cy="757605"/>
          </a:xfrm>
        </p:spPr>
        <p:txBody>
          <a:bodyPr>
            <a:noAutofit/>
          </a:bodyPr>
          <a:lstStyle/>
          <a:p>
            <a:pPr algn="l">
              <a:lnSpc>
                <a:spcPct val="85000"/>
              </a:lnSpc>
              <a:spcBef>
                <a:spcPts val="0"/>
              </a:spcBef>
              <a:buClr>
                <a:srgbClr val="FFFF00"/>
              </a:buClr>
            </a:pPr>
            <a:r>
              <a:rPr lang="en-US" sz="5400" b="1" dirty="0">
                <a:ln w="6350">
                  <a:solidFill>
                    <a:srgbClr val="002060"/>
                  </a:solidFill>
                </a:ln>
                <a:solidFill>
                  <a:schemeClr val="bg1"/>
                </a:solidFill>
                <a:effectLst>
                  <a:outerShdw blurRad="50800" dist="50800" dir="18900000" algn="bl" rotWithShape="0">
                    <a:prstClr val="black"/>
                  </a:outerShdw>
                </a:effectLst>
                <a:latin typeface="Agency FB" panose="00010606040000040003" pitchFamily="2" charset="0"/>
              </a:rPr>
              <a:t>A Extreme Shortsighted View</a:t>
            </a:r>
          </a:p>
        </p:txBody>
      </p:sp>
      <p:pic>
        <p:nvPicPr>
          <p:cNvPr id="1028" name="Picture 4"/>
          <p:cNvPicPr>
            <a:picLocks noChangeAspect="1" noChangeArrowheads="1"/>
          </p:cNvPicPr>
          <p:nvPr/>
        </p:nvPicPr>
        <p:blipFill>
          <a:blip r:embed="rId4"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rot="20355616">
            <a:off x="2090990" y="2795489"/>
            <a:ext cx="4074152" cy="9488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72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One Coming</a:t>
            </a:r>
          </a:p>
        </p:txBody>
      </p:sp>
      <p:sp>
        <p:nvSpPr>
          <p:cNvPr id="19" name="TextBox 1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20" name="TextBox 19"/>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3" name="Subtitle 2"/>
          <p:cNvSpPr txBox="1">
            <a:spLocks/>
          </p:cNvSpPr>
          <p:nvPr/>
        </p:nvSpPr>
        <p:spPr>
          <a:xfrm>
            <a:off x="305429" y="2246983"/>
            <a:ext cx="3275971" cy="683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Full Preterism</a:t>
            </a:r>
          </a:p>
        </p:txBody>
      </p:sp>
      <p:pic>
        <p:nvPicPr>
          <p:cNvPr id="1030" name="Picture 6"/>
          <p:cNvPicPr>
            <a:picLocks noChangeAspect="1" noChangeArrowheads="1"/>
          </p:cNvPicPr>
          <p:nvPr/>
        </p:nvPicPr>
        <p:blipFill>
          <a:blip r:embed="rId6"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sp>
        <p:nvSpPr>
          <p:cNvPr id="25" name="Subtitle 2"/>
          <p:cNvSpPr txBox="1">
            <a:spLocks/>
          </p:cNvSpPr>
          <p:nvPr/>
        </p:nvSpPr>
        <p:spPr>
          <a:xfrm>
            <a:off x="2795521" y="4604661"/>
            <a:ext cx="3713229" cy="914400"/>
          </a:xfrm>
          <a:prstGeom prst="rect">
            <a:avLst/>
          </a:prstGeom>
        </p:spPr>
        <p:txBody>
          <a:bodyPr vert="horz" anchor="t">
            <a:noAutofit/>
          </a:bodyPr>
          <a:lstStyle/>
          <a:p>
            <a:pPr marR="36576" algn="ctr">
              <a:lnSpc>
                <a:spcPct val="90000"/>
              </a:lnSpc>
              <a:buClr>
                <a:srgbClr val="FFFF00"/>
              </a:buClr>
              <a:buSzPct val="80000"/>
            </a:pPr>
            <a:r>
              <a:rPr lang="en-US" sz="5400" b="1" dirty="0">
                <a:ln w="6350">
                  <a:solidFill>
                    <a:sysClr val="windowText" lastClr="000000"/>
                  </a:solidFill>
                </a:ln>
                <a:solidFill>
                  <a:srgbClr val="FFFF00"/>
                </a:solidFill>
                <a:effectLst>
                  <a:outerShdw blurRad="50800" dist="50800" dir="18900000" algn="bl" rotWithShape="0">
                    <a:prstClr val="black"/>
                  </a:outerShdw>
                </a:effectLst>
              </a:rPr>
              <a:t>AD 70</a:t>
            </a:r>
          </a:p>
        </p:txBody>
      </p:sp>
    </p:spTree>
    <p:extLst>
      <p:ext uri="{BB962C8B-B14F-4D97-AF65-F5344CB8AC3E}">
        <p14:creationId xmlns:p14="http://schemas.microsoft.com/office/powerpoint/2010/main" val="18268056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sp>
        <p:nvSpPr>
          <p:cNvPr id="12" name="Subtitle 2"/>
          <p:cNvSpPr>
            <a:spLocks noGrp="1"/>
          </p:cNvSpPr>
          <p:nvPr>
            <p:ph type="subTitle" idx="1"/>
          </p:nvPr>
        </p:nvSpPr>
        <p:spPr>
          <a:xfrm>
            <a:off x="359736" y="1358733"/>
            <a:ext cx="8479464" cy="757605"/>
          </a:xfrm>
        </p:spPr>
        <p:txBody>
          <a:bodyPr>
            <a:noAutofit/>
          </a:bodyPr>
          <a:lstStyle/>
          <a:p>
            <a:pPr algn="l">
              <a:lnSpc>
                <a:spcPct val="85000"/>
              </a:lnSpc>
              <a:spcBef>
                <a:spcPts val="0"/>
              </a:spcBef>
              <a:buClr>
                <a:srgbClr val="FFFF00"/>
              </a:buClr>
            </a:pPr>
            <a:r>
              <a:rPr lang="en-US" sz="5400" b="1" dirty="0">
                <a:ln w="6350">
                  <a:solidFill>
                    <a:srgbClr val="002060"/>
                  </a:solidFill>
                </a:ln>
                <a:solidFill>
                  <a:schemeClr val="bg1"/>
                </a:solidFill>
                <a:effectLst>
                  <a:outerShdw blurRad="50800" dist="50800" dir="18900000" algn="bl" rotWithShape="0">
                    <a:prstClr val="black"/>
                  </a:outerShdw>
                </a:effectLst>
                <a:latin typeface="Agency FB" panose="00010606040000040003" pitchFamily="2" charset="0"/>
              </a:rPr>
              <a:t>A Less Extreme Shortsighted View</a:t>
            </a:r>
          </a:p>
        </p:txBody>
      </p:sp>
      <p:pic>
        <p:nvPicPr>
          <p:cNvPr id="1028" name="Picture 4"/>
          <p:cNvPicPr>
            <a:picLocks noChangeAspect="1" noChangeArrowheads="1"/>
          </p:cNvPicPr>
          <p:nvPr/>
        </p:nvPicPr>
        <p:blipFill>
          <a:blip r:embed="rId4"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rot="20355616">
            <a:off x="2088771" y="2783364"/>
            <a:ext cx="4142630" cy="9488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66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Two Comings</a:t>
            </a:r>
          </a:p>
        </p:txBody>
      </p:sp>
      <p:sp>
        <p:nvSpPr>
          <p:cNvPr id="19" name="TextBox 1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20" name="TextBox 19"/>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4" name="Picture 6"/>
          <p:cNvPicPr>
            <a:picLocks noChangeAspect="1" noChangeArrowheads="1"/>
          </p:cNvPicPr>
          <p:nvPr/>
        </p:nvPicPr>
        <p:blipFill>
          <a:blip r:embed="rId5" cstate="print"/>
          <a:srcRect l="3494" r="10723"/>
          <a:stretch>
            <a:fillRect/>
          </a:stretch>
        </p:blipFill>
        <p:spPr bwMode="auto">
          <a:xfrm>
            <a:off x="4876800" y="2667000"/>
            <a:ext cx="4267200" cy="3665855"/>
          </a:xfrm>
          <a:prstGeom prst="rect">
            <a:avLst/>
          </a:prstGeom>
          <a:noFill/>
          <a:ln w="9525">
            <a:noFill/>
            <a:miter lim="800000"/>
            <a:headEnd/>
            <a:tailEnd/>
          </a:ln>
          <a:effectLst>
            <a:softEdge rad="63500"/>
          </a:effectLst>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3" name="Subtitle 2"/>
          <p:cNvSpPr txBox="1">
            <a:spLocks/>
          </p:cNvSpPr>
          <p:nvPr/>
        </p:nvSpPr>
        <p:spPr>
          <a:xfrm>
            <a:off x="305429" y="2246983"/>
            <a:ext cx="3961771" cy="683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a:ln w="6350">
                  <a:solidFill>
                    <a:sysClr val="windowText" lastClr="000000"/>
                  </a:solidFill>
                </a:ln>
                <a:solidFill>
                  <a:srgbClr val="FFFF00"/>
                </a:solidFill>
                <a:effectLst>
                  <a:outerShdw blurRad="50800" dist="50800" dir="18900000" algn="bl" rotWithShape="0">
                    <a:prstClr val="black"/>
                  </a:outerShdw>
                </a:effectLst>
                <a:latin typeface="Agency FB" panose="00010606040000040003" pitchFamily="2" charset="0"/>
              </a:rPr>
              <a:t>Partial  Preterism</a:t>
            </a:r>
          </a:p>
        </p:txBody>
      </p:sp>
      <p:pic>
        <p:nvPicPr>
          <p:cNvPr id="1030" name="Picture 6"/>
          <p:cNvPicPr>
            <a:picLocks noChangeAspect="1" noChangeArrowheads="1"/>
          </p:cNvPicPr>
          <p:nvPr/>
        </p:nvPicPr>
        <p:blipFill>
          <a:blip r:embed="rId5"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sp>
        <p:nvSpPr>
          <p:cNvPr id="25" name="Subtitle 2"/>
          <p:cNvSpPr txBox="1">
            <a:spLocks/>
          </p:cNvSpPr>
          <p:nvPr/>
        </p:nvSpPr>
        <p:spPr>
          <a:xfrm>
            <a:off x="3544965" y="4605794"/>
            <a:ext cx="2190430" cy="914400"/>
          </a:xfrm>
          <a:prstGeom prst="rect">
            <a:avLst/>
          </a:prstGeom>
        </p:spPr>
        <p:txBody>
          <a:bodyPr vert="horz" anchor="t">
            <a:noAutofit/>
          </a:bodyPr>
          <a:lstStyle/>
          <a:p>
            <a:pPr marR="36576" algn="ctr">
              <a:lnSpc>
                <a:spcPct val="90000"/>
              </a:lnSpc>
              <a:buClr>
                <a:srgbClr val="FFFF00"/>
              </a:buClr>
              <a:buSzPct val="80000"/>
            </a:pPr>
            <a:r>
              <a:rPr lang="en-US" sz="5400" b="1" dirty="0">
                <a:ln w="6350">
                  <a:solidFill>
                    <a:sysClr val="windowText" lastClr="000000"/>
                  </a:solidFill>
                </a:ln>
                <a:solidFill>
                  <a:srgbClr val="FFFF00"/>
                </a:solidFill>
                <a:effectLst>
                  <a:outerShdw blurRad="50800" dist="50800" dir="18900000" algn="bl" rotWithShape="0">
                    <a:prstClr val="black"/>
                  </a:outerShdw>
                </a:effectLst>
              </a:rPr>
              <a:t>AD 70</a:t>
            </a:r>
          </a:p>
        </p:txBody>
      </p:sp>
      <p:sp>
        <p:nvSpPr>
          <p:cNvPr id="21" name="Subtitle 2"/>
          <p:cNvSpPr txBox="1">
            <a:spLocks/>
          </p:cNvSpPr>
          <p:nvPr/>
        </p:nvSpPr>
        <p:spPr>
          <a:xfrm>
            <a:off x="5115320" y="3155294"/>
            <a:ext cx="4360187" cy="914400"/>
          </a:xfrm>
          <a:prstGeom prst="rect">
            <a:avLst/>
          </a:prstGeom>
        </p:spPr>
        <p:txBody>
          <a:bodyPr vert="horz" anchor="t">
            <a:noAutofit/>
          </a:bodyPr>
          <a:lstStyle/>
          <a:p>
            <a:pPr marR="36576" algn="ctr">
              <a:lnSpc>
                <a:spcPct val="90000"/>
              </a:lnSpc>
              <a:buClr>
                <a:srgbClr val="FFFF00"/>
              </a:buClr>
              <a:buSzPct val="80000"/>
            </a:pPr>
            <a:r>
              <a:rPr lang="en-US" sz="5000" b="1" dirty="0">
                <a:ln w="6350">
                  <a:solidFill>
                    <a:sysClr val="windowText" lastClr="000000"/>
                  </a:solidFill>
                </a:ln>
                <a:solidFill>
                  <a:srgbClr val="FFFF00"/>
                </a:solidFill>
                <a:effectLst>
                  <a:outerShdw blurRad="50800" dist="50800" dir="18900000" algn="bl" rotWithShape="0">
                    <a:prstClr val="black"/>
                  </a:outerShdw>
                </a:effectLst>
              </a:rPr>
              <a:t>Eternal State</a:t>
            </a:r>
          </a:p>
        </p:txBody>
      </p:sp>
      <p:sp>
        <p:nvSpPr>
          <p:cNvPr id="15" name="TextBox 14"/>
          <p:cNvSpPr txBox="1"/>
          <p:nvPr/>
        </p:nvSpPr>
        <p:spPr>
          <a:xfrm>
            <a:off x="4822573" y="3896775"/>
            <a:ext cx="2283087"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Millennium</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498341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7506" y="5471867"/>
            <a:ext cx="125212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a:cxnSpLocks/>
            <a:stCxn id="32" idx="2"/>
          </p:cNvCxnSpPr>
          <p:nvPr/>
        </p:nvCxnSpPr>
        <p:spPr>
          <a:xfrm>
            <a:off x="1863045" y="3504640"/>
            <a:ext cx="2662" cy="62968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03221" y="5471867"/>
            <a:ext cx="365890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6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Week</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557843" y="1104939"/>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32" name="TextBox 31"/>
          <p:cNvSpPr txBox="1"/>
          <p:nvPr/>
        </p:nvSpPr>
        <p:spPr>
          <a:xfrm>
            <a:off x="181877" y="1750314"/>
            <a:ext cx="3362336"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the Soon Destruction of </a:t>
            </a:r>
            <a:r>
              <a:rPr lang="en-US" sz="36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Jers</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p:txBody>
      </p:sp>
      <p:sp>
        <p:nvSpPr>
          <p:cNvPr id="44" name="TextBox 43"/>
          <p:cNvSpPr txBox="1"/>
          <p:nvPr/>
        </p:nvSpPr>
        <p:spPr>
          <a:xfrm>
            <a:off x="85599" y="6036140"/>
            <a:ext cx="331495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5404815" y="6098737"/>
            <a:ext cx="371813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3827770" y="5756412"/>
            <a:ext cx="1314624"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endPar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4" name="TextBox 23"/>
          <p:cNvSpPr txBox="1"/>
          <p:nvPr/>
        </p:nvSpPr>
        <p:spPr>
          <a:xfrm>
            <a:off x="5677218" y="1941692"/>
            <a:ext cx="3173327"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Age</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24:4-28/Rev. 6</a:t>
            </a:r>
          </a:p>
        </p:txBody>
      </p:sp>
      <p:sp>
        <p:nvSpPr>
          <p:cNvPr id="25" name="TextBox 24"/>
          <p:cNvSpPr txBox="1"/>
          <p:nvPr/>
        </p:nvSpPr>
        <p:spPr>
          <a:xfrm>
            <a:off x="184538" y="3978639"/>
            <a:ext cx="3362337"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you see an army surrounding the city</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5002035" y="3978639"/>
            <a:ext cx="4222508"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you see the abomination in the temple</a:t>
            </a:r>
          </a:p>
        </p:txBody>
      </p:sp>
      <p:sp>
        <p:nvSpPr>
          <p:cNvPr id="19" name="TextBox 18"/>
          <p:cNvSpPr txBox="1"/>
          <p:nvPr/>
        </p:nvSpPr>
        <p:spPr>
          <a:xfrm>
            <a:off x="3340116" y="2968656"/>
            <a:ext cx="2252241"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 these things” </a:t>
            </a:r>
            <a:endParaRPr lang="en-US" sz="28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0" name="Straight Connector 19"/>
          <p:cNvCxnSpPr/>
          <p:nvPr/>
        </p:nvCxnSpPr>
        <p:spPr>
          <a:xfrm flipH="1">
            <a:off x="4882627" y="2456517"/>
            <a:ext cx="867910" cy="577559"/>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30136" y="2368492"/>
            <a:ext cx="2131393" cy="6920"/>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F8CAAE4-3CF0-51B3-215F-3B6FE9F6148B}"/>
              </a:ext>
            </a:extLst>
          </p:cNvPr>
          <p:cNvSpPr txBox="1"/>
          <p:nvPr/>
        </p:nvSpPr>
        <p:spPr>
          <a:xfrm>
            <a:off x="3585156" y="4001168"/>
            <a:ext cx="167728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21:12</a:t>
            </a:r>
            <a:endParaRPr lang="en-US" sz="2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9678153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7506" y="5471867"/>
            <a:ext cx="125212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1865708" y="3095020"/>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03221" y="5471867"/>
            <a:ext cx="365890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6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Week</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557843" y="1104939"/>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47" name="TextBox 46"/>
          <p:cNvSpPr txBox="1"/>
          <p:nvPr/>
        </p:nvSpPr>
        <p:spPr>
          <a:xfrm>
            <a:off x="5404815" y="6098737"/>
            <a:ext cx="371813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3827770" y="5756412"/>
            <a:ext cx="1246106"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endPar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4" name="TextBox 23"/>
          <p:cNvSpPr txBox="1"/>
          <p:nvPr/>
        </p:nvSpPr>
        <p:spPr>
          <a:xfrm>
            <a:off x="5477724" y="1977950"/>
            <a:ext cx="3718134"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Age and Coming</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24:4-31/Rev. 6-19</a:t>
            </a:r>
          </a:p>
        </p:txBody>
      </p:sp>
      <p:sp>
        <p:nvSpPr>
          <p:cNvPr id="25" name="TextBox 24"/>
          <p:cNvSpPr txBox="1"/>
          <p:nvPr/>
        </p:nvSpPr>
        <p:spPr>
          <a:xfrm>
            <a:off x="237390" y="4080959"/>
            <a:ext cx="3338489"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Temple, City, Nation</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Destroyed</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5694953" y="4004391"/>
            <a:ext cx="3283676"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Temple, City, Nation Saved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21:28)</a:t>
            </a:r>
          </a:p>
        </p:txBody>
      </p:sp>
      <p:sp>
        <p:nvSpPr>
          <p:cNvPr id="19" name="TextBox 18"/>
          <p:cNvSpPr txBox="1"/>
          <p:nvPr/>
        </p:nvSpPr>
        <p:spPr>
          <a:xfrm>
            <a:off x="3340116" y="2968656"/>
            <a:ext cx="2259672"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 these things” </a:t>
            </a:r>
            <a:endParaRPr lang="en-US" sz="28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0" name="Straight Connector 19"/>
          <p:cNvCxnSpPr/>
          <p:nvPr/>
        </p:nvCxnSpPr>
        <p:spPr>
          <a:xfrm flipH="1">
            <a:off x="4882627" y="2456517"/>
            <a:ext cx="867910" cy="577559"/>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30136" y="2368492"/>
            <a:ext cx="2131393" cy="6920"/>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69DA44-BA07-C0B6-F7A7-71D435F4EE72}"/>
              </a:ext>
            </a:extLst>
          </p:cNvPr>
          <p:cNvSpPr txBox="1"/>
          <p:nvPr/>
        </p:nvSpPr>
        <p:spPr>
          <a:xfrm>
            <a:off x="181877" y="1750314"/>
            <a:ext cx="3362336"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the Soon Destruction of </a:t>
            </a:r>
            <a:r>
              <a:rPr lang="en-US" sz="36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Jers</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p:txBody>
      </p:sp>
      <p:sp>
        <p:nvSpPr>
          <p:cNvPr id="4" name="TextBox 3">
            <a:extLst>
              <a:ext uri="{FF2B5EF4-FFF2-40B4-BE49-F238E27FC236}">
                <a16:creationId xmlns:a16="http://schemas.microsoft.com/office/drawing/2014/main" id="{D8CAD155-B6F6-A4CE-9FCE-D0B4FD087597}"/>
              </a:ext>
            </a:extLst>
          </p:cNvPr>
          <p:cNvSpPr txBox="1"/>
          <p:nvPr/>
        </p:nvSpPr>
        <p:spPr>
          <a:xfrm>
            <a:off x="85599" y="6036140"/>
            <a:ext cx="331495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23B26FD-5538-E6F3-DEAE-617C42B12043}"/>
              </a:ext>
            </a:extLst>
          </p:cNvPr>
          <p:cNvSpPr txBox="1"/>
          <p:nvPr/>
        </p:nvSpPr>
        <p:spPr>
          <a:xfrm>
            <a:off x="3585156" y="4001168"/>
            <a:ext cx="167728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21:12</a:t>
            </a:r>
            <a:endParaRPr lang="en-US" sz="2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7895931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78" y="4612714"/>
            <a:ext cx="2199893" cy="1649920"/>
          </a:xfrm>
          <a:prstGeom prst="rect">
            <a:avLst/>
          </a:prstGeom>
          <a:effectLst>
            <a:softEdge rad="228600"/>
          </a:effectLst>
        </p:spPr>
      </p:pic>
      <p:sp>
        <p:nvSpPr>
          <p:cNvPr id="30" name="TextBox 29"/>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31" name="TextBox 30"/>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2" name="TextBox 31"/>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33" name="TextBox 32"/>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4" name="TextBox 3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35" name="TextBox 34"/>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5" name="TextBox 14"/>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4775" b="4165"/>
          <a:stretch/>
        </p:blipFill>
        <p:spPr>
          <a:xfrm>
            <a:off x="0" y="-11173"/>
            <a:ext cx="9160170" cy="6869171"/>
          </a:xfrm>
          <a:prstGeom prst="rect">
            <a:avLst/>
          </a:prstGeom>
          <a:effectLst/>
        </p:spPr>
      </p:pic>
    </p:spTree>
    <p:extLst>
      <p:ext uri="{BB962C8B-B14F-4D97-AF65-F5344CB8AC3E}">
        <p14:creationId xmlns:p14="http://schemas.microsoft.com/office/powerpoint/2010/main" val="40159998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9"/>
                                        </p:tgtEl>
                                        <p:attrNameLst>
                                          <p:attrName>ppt_w</p:attrName>
                                        </p:attrNameLst>
                                      </p:cBhvr>
                                      <p:tavLst>
                                        <p:tav tm="0">
                                          <p:val>
                                            <p:strVal val="ppt_w"/>
                                          </p:val>
                                        </p:tav>
                                        <p:tav tm="100000">
                                          <p:val>
                                            <p:fltVal val="0"/>
                                          </p:val>
                                        </p:tav>
                                      </p:tavLst>
                                    </p:anim>
                                    <p:anim calcmode="lin" valueType="num">
                                      <p:cBhvr>
                                        <p:cTn id="7" dur="1000"/>
                                        <p:tgtEl>
                                          <p:spTgt spid="29"/>
                                        </p:tgtEl>
                                        <p:attrNameLst>
                                          <p:attrName>ppt_h</p:attrName>
                                        </p:attrNameLst>
                                      </p:cBhvr>
                                      <p:tavLst>
                                        <p:tav tm="0">
                                          <p:val>
                                            <p:strVal val="ppt_h"/>
                                          </p:val>
                                        </p:tav>
                                        <p:tav tm="100000">
                                          <p:val>
                                            <p:fltVal val="0"/>
                                          </p:val>
                                        </p:tav>
                                      </p:tavLst>
                                    </p:anim>
                                    <p:anim calcmode="lin" valueType="num">
                                      <p:cBhvr>
                                        <p:cTn id="8" dur="1000"/>
                                        <p:tgtEl>
                                          <p:spTgt spid="2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482337" y="2108701"/>
            <a:ext cx="247199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1" name="TextBox 10"/>
          <p:cNvSpPr txBox="1"/>
          <p:nvPr/>
        </p:nvSpPr>
        <p:spPr>
          <a:xfrm>
            <a:off x="223852" y="2989102"/>
            <a:ext cx="333635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2" name="TextBox 11"/>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3" name="TextBox 12"/>
          <p:cNvSpPr txBox="1"/>
          <p:nvPr/>
        </p:nvSpPr>
        <p:spPr>
          <a:xfrm>
            <a:off x="4308062" y="1987647"/>
            <a:ext cx="4064704" cy="175432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p>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Church Age</a:t>
            </a:r>
          </a:p>
        </p:txBody>
      </p:sp>
      <p:sp>
        <p:nvSpPr>
          <p:cNvPr id="14" name="TextBox 13"/>
          <p:cNvSpPr txBox="1"/>
          <p:nvPr/>
        </p:nvSpPr>
        <p:spPr>
          <a:xfrm>
            <a:off x="3995884" y="3768613"/>
            <a:ext cx="472860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Events</a:t>
            </a:r>
          </a:p>
        </p:txBody>
      </p:sp>
      <p:sp>
        <p:nvSpPr>
          <p:cNvPr id="15" name="TextBox 14"/>
          <p:cNvSpPr txBox="1"/>
          <p:nvPr/>
        </p:nvSpPr>
        <p:spPr>
          <a:xfrm>
            <a:off x="188728" y="5365798"/>
            <a:ext cx="8953157"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All these prophecies are revealing the entire course of Church history until the end.</a:t>
            </a: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36963" t="38601" r="35689" b="30338"/>
          <a:stretch/>
        </p:blipFill>
        <p:spPr>
          <a:xfrm>
            <a:off x="3784055" y="1894429"/>
            <a:ext cx="5096019" cy="3367012"/>
          </a:xfrm>
          <a:prstGeom prst="rect">
            <a:avLst/>
          </a:prstGeom>
          <a:effectLst>
            <a:softEdge rad="127000"/>
          </a:effectLst>
        </p:spPr>
      </p:pic>
    </p:spTree>
    <p:extLst>
      <p:ext uri="{BB962C8B-B14F-4D97-AF65-F5344CB8AC3E}">
        <p14:creationId xmlns:p14="http://schemas.microsoft.com/office/powerpoint/2010/main" val="224894658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90157" y="4267331"/>
            <a:ext cx="883920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Almost All Protestant Reformers from the Reformation until the Great Disappointment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(1844) </a:t>
            </a:r>
          </a:p>
        </p:txBody>
      </p:sp>
      <p:sp>
        <p:nvSpPr>
          <p:cNvPr id="14" name="TextBox 13"/>
          <p:cNvSpPr txBox="1"/>
          <p:nvPr/>
        </p:nvSpPr>
        <p:spPr>
          <a:xfrm>
            <a:off x="4042541" y="2015289"/>
            <a:ext cx="464530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Martin Luther</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John Calvin</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John Knox</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7" name="TextBox 16"/>
          <p:cNvSpPr txBox="1"/>
          <p:nvPr/>
        </p:nvSpPr>
        <p:spPr>
          <a:xfrm>
            <a:off x="482337" y="2108701"/>
            <a:ext cx="247199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8" name="TextBox 17"/>
          <p:cNvSpPr txBox="1"/>
          <p:nvPr/>
        </p:nvSpPr>
        <p:spPr>
          <a:xfrm>
            <a:off x="223852" y="2989102"/>
            <a:ext cx="333635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Tree>
    <p:extLst>
      <p:ext uri="{BB962C8B-B14F-4D97-AF65-F5344CB8AC3E}">
        <p14:creationId xmlns:p14="http://schemas.microsoft.com/office/powerpoint/2010/main" val="1171539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49" y="1475692"/>
            <a:ext cx="8648701" cy="4339650"/>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before the Day of the Lord, and at the end the world is going to burn </a:t>
            </a:r>
            <a:r>
              <a:rPr lang="en-US" sz="40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a:t>
            </a:r>
            <a:r>
              <a:rPr lang="en-US" sz="40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light of this Peter tells us how we should then live.</a:t>
            </a:r>
            <a:endParaRPr lang="en-US" sz="46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482337" y="2108701"/>
            <a:ext cx="247199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1" name="TextBox 10"/>
          <p:cNvSpPr txBox="1"/>
          <p:nvPr/>
        </p:nvSpPr>
        <p:spPr>
          <a:xfrm>
            <a:off x="223852" y="2989102"/>
            <a:ext cx="333635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2" name="TextBox 11"/>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3" name="TextBox 12"/>
          <p:cNvSpPr txBox="1"/>
          <p:nvPr/>
        </p:nvSpPr>
        <p:spPr>
          <a:xfrm>
            <a:off x="4344156" y="2213819"/>
            <a:ext cx="406470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1948 - 1988</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4" name="TextBox 13"/>
          <p:cNvSpPr txBox="1"/>
          <p:nvPr/>
        </p:nvSpPr>
        <p:spPr>
          <a:xfrm>
            <a:off x="4050431" y="3090517"/>
            <a:ext cx="472860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Rapture Signs</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9134" b="17894"/>
          <a:stretch/>
        </p:blipFill>
        <p:spPr>
          <a:xfrm>
            <a:off x="244680" y="4209778"/>
            <a:ext cx="3406224" cy="1608733"/>
          </a:xfrm>
          <a:prstGeom prst="rect">
            <a:avLst/>
          </a:prstGeom>
          <a:effectLst>
            <a:softEdge rad="635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038" y="4238153"/>
            <a:ext cx="2086447" cy="2086447"/>
          </a:xfrm>
          <a:prstGeom prst="rect">
            <a:avLst/>
          </a:prstGeom>
          <a:effectLst>
            <a:outerShdw blurRad="88900" dist="63500" dir="18900000" algn="bl" rotWithShape="0">
              <a:prstClr val="black">
                <a:alpha val="97000"/>
              </a:prstClr>
            </a:outerShdw>
          </a:effec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1601" r="3348"/>
          <a:stretch/>
        </p:blipFill>
        <p:spPr>
          <a:xfrm>
            <a:off x="6752247" y="4228525"/>
            <a:ext cx="2026789" cy="1578646"/>
          </a:xfrm>
          <a:prstGeom prst="rect">
            <a:avLst/>
          </a:prstGeom>
          <a:effectLst>
            <a:outerShdw blurRad="76200" dist="76200" dir="18900000" algn="bl" rotWithShape="0">
              <a:prstClr val="black"/>
            </a:outerShdw>
          </a:effectLst>
        </p:spPr>
      </p:pic>
      <p:sp>
        <p:nvSpPr>
          <p:cNvPr id="17" name="TextBox 16"/>
          <p:cNvSpPr txBox="1"/>
          <p:nvPr/>
        </p:nvSpPr>
        <p:spPr>
          <a:xfrm>
            <a:off x="6289595" y="5975217"/>
            <a:ext cx="279763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Tim </a:t>
            </a:r>
            <a:r>
              <a:rPr lang="en-US" sz="40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LaHaye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8" name="TextBox 17"/>
          <p:cNvSpPr txBox="1"/>
          <p:nvPr/>
        </p:nvSpPr>
        <p:spPr>
          <a:xfrm>
            <a:off x="372609" y="5988329"/>
            <a:ext cx="358648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Jack Van </a:t>
            </a:r>
            <a:r>
              <a:rPr lang="en-US" sz="40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Impe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Tree>
    <p:extLst>
      <p:ext uri="{BB962C8B-B14F-4D97-AF65-F5344CB8AC3E}">
        <p14:creationId xmlns:p14="http://schemas.microsoft.com/office/powerpoint/2010/main" val="15800261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78" y="4612714"/>
            <a:ext cx="2199893" cy="1649920"/>
          </a:xfrm>
          <a:prstGeom prst="rect">
            <a:avLst/>
          </a:prstGeom>
          <a:effectLst>
            <a:softEdge rad="228600"/>
          </a:effectLst>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3747" y="4588292"/>
            <a:ext cx="2117969" cy="1484704"/>
          </a:xfrm>
          <a:prstGeom prst="rect">
            <a:avLst/>
          </a:prstGeom>
          <a:effectLst>
            <a:softEdge rad="127000"/>
          </a:effectLst>
        </p:spPr>
      </p:pic>
      <p:sp>
        <p:nvSpPr>
          <p:cNvPr id="29" name="TextBox 28"/>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0" name="TextBox 29"/>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31" name="TextBox 3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2" name="TextBox 31"/>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33" name="TextBox 32"/>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4" name="TextBox 33"/>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35" name="TextBox 3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t="4775" b="4165"/>
          <a:stretch/>
        </p:blipFill>
        <p:spPr>
          <a:xfrm>
            <a:off x="0" y="-11172"/>
            <a:ext cx="9144000" cy="6857046"/>
          </a:xfrm>
          <a:prstGeom prst="rect">
            <a:avLst/>
          </a:prstGeom>
          <a:effectLst/>
        </p:spPr>
      </p:pic>
    </p:spTree>
    <p:extLst>
      <p:ext uri="{BB962C8B-B14F-4D97-AF65-F5344CB8AC3E}">
        <p14:creationId xmlns:p14="http://schemas.microsoft.com/office/powerpoint/2010/main" val="37057993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5"/>
                                        </p:tgtEl>
                                        <p:attrNameLst>
                                          <p:attrName>ppt_w</p:attrName>
                                        </p:attrNameLst>
                                      </p:cBhvr>
                                      <p:tavLst>
                                        <p:tav tm="0">
                                          <p:val>
                                            <p:strVal val="ppt_w"/>
                                          </p:val>
                                        </p:tav>
                                        <p:tav tm="100000">
                                          <p:val>
                                            <p:fltVal val="0"/>
                                          </p:val>
                                        </p:tav>
                                      </p:tavLst>
                                    </p:anim>
                                    <p:anim calcmode="lin" valueType="num">
                                      <p:cBhvr>
                                        <p:cTn id="7" dur="1000"/>
                                        <p:tgtEl>
                                          <p:spTgt spid="25"/>
                                        </p:tgtEl>
                                        <p:attrNameLst>
                                          <p:attrName>ppt_h</p:attrName>
                                        </p:attrNameLst>
                                      </p:cBhvr>
                                      <p:tavLst>
                                        <p:tav tm="0">
                                          <p:val>
                                            <p:strVal val="ppt_h"/>
                                          </p:val>
                                        </p:tav>
                                        <p:tav tm="100000">
                                          <p:val>
                                            <p:fltVal val="0"/>
                                          </p:val>
                                        </p:tav>
                                      </p:tavLst>
                                    </p:anim>
                                    <p:anim calcmode="lin" valueType="num">
                                      <p:cBhvr>
                                        <p:cTn id="8" dur="1000"/>
                                        <p:tgtEl>
                                          <p:spTgt spid="2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348202" y="2559496"/>
            <a:ext cx="5420912"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Irenaeus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(130- 202)</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Polycarp</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John the Apostle</a:t>
            </a:r>
          </a:p>
        </p:txBody>
      </p:sp>
      <p:sp>
        <p:nvSpPr>
          <p:cNvPr id="14" name="TextBox 13"/>
          <p:cNvSpPr txBox="1"/>
          <p:nvPr/>
        </p:nvSpPr>
        <p:spPr>
          <a:xfrm>
            <a:off x="3008740" y="5054160"/>
            <a:ext cx="6020617"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Papias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(70-155)  </a:t>
            </a:r>
          </a:p>
          <a:p>
            <a:pPr algn="ctr"/>
            <a:r>
              <a:rPr lang="en-US" sz="44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Aristion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and Elder John</a:t>
            </a:r>
          </a:p>
        </p:txBody>
      </p:sp>
    </p:spTree>
    <p:extLst>
      <p:ext uri="{BB962C8B-B14F-4D97-AF65-F5344CB8AC3E}">
        <p14:creationId xmlns:p14="http://schemas.microsoft.com/office/powerpoint/2010/main" val="4325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916713" y="2365176"/>
            <a:ext cx="388614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Reformation Comeback</a:t>
            </a:r>
          </a:p>
        </p:txBody>
      </p:sp>
      <p:sp>
        <p:nvSpPr>
          <p:cNvPr id="14" name="TextBox 13"/>
          <p:cNvSpPr txBox="1"/>
          <p:nvPr/>
        </p:nvSpPr>
        <p:spPr>
          <a:xfrm>
            <a:off x="5146606" y="4339005"/>
            <a:ext cx="3655512"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Many More to be Discovered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34" y="4367908"/>
            <a:ext cx="3958920" cy="2222651"/>
          </a:xfrm>
          <a:prstGeom prst="rect">
            <a:avLst/>
          </a:prstGeom>
          <a:effectLst>
            <a:outerShdw blurRad="114300" dist="88900" dir="18900000" algn="bl" rotWithShape="0">
              <a:prstClr val="black"/>
            </a:outerShdw>
          </a:effectLst>
        </p:spPr>
      </p:pic>
    </p:spTree>
    <p:extLst>
      <p:ext uri="{BB962C8B-B14F-4D97-AF65-F5344CB8AC3E}">
        <p14:creationId xmlns:p14="http://schemas.microsoft.com/office/powerpoint/2010/main" val="320824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357533" y="2439760"/>
            <a:ext cx="553394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Manuel Del </a:t>
            </a:r>
            <a:r>
              <a:rPr lang="en-US" sz="48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Lacunza</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4" name="TextBox 13"/>
          <p:cNvSpPr txBox="1"/>
          <p:nvPr/>
        </p:nvSpPr>
        <p:spPr>
          <a:xfrm>
            <a:off x="1027506" y="4232555"/>
            <a:ext cx="3655512"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Jesuit Priest</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“Ben Ezra”</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1810</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313" y="3599774"/>
            <a:ext cx="2478561" cy="2929208"/>
          </a:xfrm>
          <a:prstGeom prst="rect">
            <a:avLst/>
          </a:prstGeom>
          <a:effectLst>
            <a:outerShdw blurRad="114300" dist="88900" dir="18900000" algn="bl" rotWithShape="0">
              <a:prstClr val="black">
                <a:alpha val="88000"/>
              </a:prstClr>
            </a:outerShdw>
          </a:effectLst>
        </p:spPr>
      </p:pic>
    </p:spTree>
    <p:extLst>
      <p:ext uri="{BB962C8B-B14F-4D97-AF65-F5344CB8AC3E}">
        <p14:creationId xmlns:p14="http://schemas.microsoft.com/office/powerpoint/2010/main" val="33621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333885" y="2365176"/>
            <a:ext cx="5531915"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Long List of Futurist Proponents Today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99828"/>
            <a:ext cx="1727105" cy="2302806"/>
          </a:xfrm>
          <a:prstGeom prst="rect">
            <a:avLst/>
          </a:prstGeom>
          <a:effectLst>
            <a:outerShdw blurRad="114300" dist="88900" dir="18900000" algn="bl" rotWithShape="0">
              <a:prstClr val="black">
                <a:alpha val="84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17268"/>
          <a:stretch/>
        </p:blipFill>
        <p:spPr>
          <a:xfrm>
            <a:off x="2641505" y="4220974"/>
            <a:ext cx="2810532" cy="2281660"/>
          </a:xfrm>
          <a:prstGeom prst="rect">
            <a:avLst/>
          </a:prstGeom>
          <a:effectLst>
            <a:outerShdw blurRad="101600" dist="88900" dir="18900000" algn="bl" rotWithShape="0">
              <a:prstClr val="black">
                <a:alpha val="89000"/>
              </a:prst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6460" y="4255604"/>
            <a:ext cx="3075616" cy="2234948"/>
          </a:xfrm>
          <a:prstGeom prst="rect">
            <a:avLst/>
          </a:prstGeom>
          <a:effectLst>
            <a:outerShdw blurRad="114300" dist="88900" dir="18900000" algn="bl" rotWithShape="0">
              <a:prstClr val="black">
                <a:alpha val="81000"/>
              </a:prstClr>
            </a:outerShdw>
          </a:effectLst>
        </p:spPr>
      </p:pic>
    </p:spTree>
    <p:extLst>
      <p:ext uri="{BB962C8B-B14F-4D97-AF65-F5344CB8AC3E}">
        <p14:creationId xmlns:p14="http://schemas.microsoft.com/office/powerpoint/2010/main" val="23270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333885" y="2365176"/>
            <a:ext cx="5531915"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Long List of Futurist Proponents Today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05" y="4201767"/>
            <a:ext cx="2148857" cy="2258253"/>
          </a:xfrm>
          <a:prstGeom prst="rect">
            <a:avLst/>
          </a:prstGeom>
          <a:effectLst>
            <a:outerShdw blurRad="114300" dist="88900" dir="18900000" algn="bl" rotWithShape="0">
              <a:prstClr val="black">
                <a:alpha val="96000"/>
              </a:prst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7696" y="3753544"/>
            <a:ext cx="2317521" cy="310445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2564" y="4130678"/>
            <a:ext cx="1675132" cy="2518995"/>
          </a:xfrm>
          <a:prstGeom prst="rect">
            <a:avLst/>
          </a:prstGeom>
          <a:effectLst>
            <a:outerShdw blurRad="101600" dist="88900" dir="18900000" algn="bl" rotWithShape="0">
              <a:prstClr val="black"/>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0090" y="4201766"/>
            <a:ext cx="1732277" cy="2392891"/>
          </a:xfrm>
          <a:prstGeom prst="rect">
            <a:avLst/>
          </a:prstGeom>
          <a:effectLst>
            <a:outerShdw blurRad="101600" dist="88900" dir="18900000" algn="bl" rotWithShape="0">
              <a:prstClr val="black">
                <a:alpha val="89000"/>
              </a:prstClr>
            </a:outerShdw>
          </a:effectLst>
        </p:spPr>
      </p:pic>
    </p:spTree>
    <p:extLst>
      <p:ext uri="{BB962C8B-B14F-4D97-AF65-F5344CB8AC3E}">
        <p14:creationId xmlns:p14="http://schemas.microsoft.com/office/powerpoint/2010/main" val="19140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054068" y="2365176"/>
            <a:ext cx="5846779"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Long List of Material Available for Study</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7696" y="3753544"/>
            <a:ext cx="2317521" cy="3104456"/>
          </a:xfrm>
          <a:prstGeom prst="rect">
            <a:avLst/>
          </a:prstGeom>
        </p:spPr>
      </p:pic>
      <p:sp>
        <p:nvSpPr>
          <p:cNvPr id="18" name="TextBox 17"/>
          <p:cNvSpPr txBox="1"/>
          <p:nvPr/>
        </p:nvSpPr>
        <p:spPr>
          <a:xfrm>
            <a:off x="189306" y="4191945"/>
            <a:ext cx="714810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TLBC Doctrinal Statement</a:t>
            </a:r>
          </a:p>
        </p:txBody>
      </p:sp>
      <p:sp>
        <p:nvSpPr>
          <p:cNvPr id="19" name="TextBox 18"/>
          <p:cNvSpPr txBox="1"/>
          <p:nvPr/>
        </p:nvSpPr>
        <p:spPr>
          <a:xfrm>
            <a:off x="1635101" y="5022942"/>
            <a:ext cx="435235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 Things”</a:t>
            </a:r>
          </a:p>
        </p:txBody>
      </p:sp>
      <p:sp>
        <p:nvSpPr>
          <p:cNvPr id="20" name="TextBox 19"/>
          <p:cNvSpPr txBox="1"/>
          <p:nvPr/>
        </p:nvSpPr>
        <p:spPr>
          <a:xfrm>
            <a:off x="1219200" y="5973499"/>
            <a:ext cx="541157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NBC Theology IV</a:t>
            </a:r>
          </a:p>
        </p:txBody>
      </p:sp>
    </p:spTree>
    <p:extLst>
      <p:ext uri="{BB962C8B-B14F-4D97-AF65-F5344CB8AC3E}">
        <p14:creationId xmlns:p14="http://schemas.microsoft.com/office/powerpoint/2010/main" val="22025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51182" y="2134343"/>
            <a:ext cx="2767839"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286229" y="3150006"/>
            <a:ext cx="276142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2" name="TextBox 11"/>
          <p:cNvSpPr txBox="1"/>
          <p:nvPr/>
        </p:nvSpPr>
        <p:spPr>
          <a:xfrm>
            <a:off x="3054068" y="2365176"/>
            <a:ext cx="5846779"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Long List of Material Available for Study</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7696" y="3753544"/>
            <a:ext cx="2317521" cy="3104456"/>
          </a:xfrm>
          <a:prstGeom prst="rect">
            <a:avLst/>
          </a:prstGeom>
        </p:spPr>
      </p:pic>
      <p:sp>
        <p:nvSpPr>
          <p:cNvPr id="18" name="TextBox 17"/>
          <p:cNvSpPr txBox="1"/>
          <p:nvPr/>
        </p:nvSpPr>
        <p:spPr>
          <a:xfrm>
            <a:off x="189306" y="4222745"/>
            <a:ext cx="7049694"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nationalbiblecollege.com</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freegracegospel.info</a:t>
            </a:r>
          </a:p>
        </p:txBody>
      </p:sp>
    </p:spTree>
    <p:extLst>
      <p:ext uri="{BB962C8B-B14F-4D97-AF65-F5344CB8AC3E}">
        <p14:creationId xmlns:p14="http://schemas.microsoft.com/office/powerpoint/2010/main" val="396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4549528"/>
            <a:ext cx="2586004" cy="1822202"/>
          </a:xfrm>
          <a:prstGeom prst="rect">
            <a:avLst/>
          </a:prstGeom>
          <a:effectLst>
            <a:softEdge rad="88900"/>
          </a:effec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478" y="4612714"/>
            <a:ext cx="2199893" cy="1649920"/>
          </a:xfrm>
          <a:prstGeom prst="rect">
            <a:avLst/>
          </a:prstGeom>
          <a:effectLst>
            <a:softEdge rad="228600"/>
          </a:effec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3747" y="4588292"/>
            <a:ext cx="2117969" cy="1484704"/>
          </a:xfrm>
          <a:prstGeom prst="rect">
            <a:avLst/>
          </a:prstGeom>
          <a:effectLst>
            <a:softEdge rad="127000"/>
          </a:effectLst>
        </p:spPr>
      </p:pic>
      <p:sp>
        <p:nvSpPr>
          <p:cNvPr id="25" name="TextBox 2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29" name="TextBox 28"/>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0" name="TextBox 29"/>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31" name="TextBox 3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2" name="TextBox 31"/>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33" name="TextBox 32"/>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34" name="TextBox 33"/>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13334" r="12500"/>
          <a:stretch/>
        </p:blipFill>
        <p:spPr>
          <a:xfrm>
            <a:off x="0" y="-11173"/>
            <a:ext cx="9143999" cy="6857045"/>
          </a:xfrm>
          <a:prstGeom prst="rect">
            <a:avLst/>
          </a:prstGeom>
        </p:spPr>
      </p:pic>
    </p:spTree>
    <p:extLst>
      <p:ext uri="{BB962C8B-B14F-4D97-AF65-F5344CB8AC3E}">
        <p14:creationId xmlns:p14="http://schemas.microsoft.com/office/powerpoint/2010/main" val="3425241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4" name="TextBox 13"/>
          <p:cNvSpPr txBox="1"/>
          <p:nvPr/>
        </p:nvSpPr>
        <p:spPr>
          <a:xfrm>
            <a:off x="117599" y="2087861"/>
            <a:ext cx="8877599" cy="44012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“Therefore, brethren, be even more diligent to make your call and election sure, for if you do these things you will never stumble; for so an entrance will be supplied to you abundantly into the everlasting kingdom of our Lord and Savior Jesus Christ.”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(2 Peter 1:10-11) </a:t>
            </a:r>
          </a:p>
        </p:txBody>
      </p:sp>
    </p:spTree>
    <p:extLst>
      <p:ext uri="{BB962C8B-B14F-4D97-AF65-F5344CB8AC3E}">
        <p14:creationId xmlns:p14="http://schemas.microsoft.com/office/powerpoint/2010/main" val="4386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8" name="TextBox 7"/>
          <p:cNvSpPr txBox="1"/>
          <p:nvPr/>
        </p:nvSpPr>
        <p:spPr>
          <a:xfrm>
            <a:off x="4214185" y="2962953"/>
            <a:ext cx="4778386"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Privilege of Ruling with Christ</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5181600" y="1987283"/>
            <a:ext cx="288751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Winner</a:t>
            </a:r>
          </a:p>
        </p:txBody>
      </p:sp>
      <p:sp>
        <p:nvSpPr>
          <p:cNvPr id="13" name="TextBox 12"/>
          <p:cNvSpPr txBox="1"/>
          <p:nvPr/>
        </p:nvSpPr>
        <p:spPr>
          <a:xfrm>
            <a:off x="4707412" y="4556358"/>
            <a:ext cx="4328867"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An Abundant Introduction into His Kingdom</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5" name="TextBox 14"/>
          <p:cNvSpPr txBox="1"/>
          <p:nvPr/>
        </p:nvSpPr>
        <p:spPr>
          <a:xfrm>
            <a:off x="782023" y="1921239"/>
            <a:ext cx="288751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Loser</a:t>
            </a:r>
          </a:p>
        </p:txBody>
      </p:sp>
      <p:sp>
        <p:nvSpPr>
          <p:cNvPr id="16" name="TextBox 15"/>
          <p:cNvSpPr txBox="1"/>
          <p:nvPr/>
        </p:nvSpPr>
        <p:spPr>
          <a:xfrm>
            <a:off x="205072" y="2990943"/>
            <a:ext cx="4009113"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Loss of the Joy of Serving Christ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7" name="TextBox 16"/>
          <p:cNvSpPr txBox="1"/>
          <p:nvPr/>
        </p:nvSpPr>
        <p:spPr>
          <a:xfrm>
            <a:off x="212954" y="5142591"/>
            <a:ext cx="4370567"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Loss of Reward, Praise and Honor</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Tree>
    <p:extLst>
      <p:ext uri="{BB962C8B-B14F-4D97-AF65-F5344CB8AC3E}">
        <p14:creationId xmlns:p14="http://schemas.microsoft.com/office/powerpoint/2010/main" val="184055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0060" y="1567720"/>
            <a:ext cx="8840050" cy="526297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“For many deceivers have gone out into the world who do not confess Jesus Christ as coming in the flesh. This is a deceiver and an antichrist. Look to yourselves, that we do not lose those things we worked for, but that we may receive a full reward.”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(2 John 7-8)</a:t>
            </a:r>
          </a:p>
        </p:txBody>
      </p:sp>
    </p:spTree>
    <p:extLst>
      <p:ext uri="{BB962C8B-B14F-4D97-AF65-F5344CB8AC3E}">
        <p14:creationId xmlns:p14="http://schemas.microsoft.com/office/powerpoint/2010/main" val="19182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5255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600200" y="4912875"/>
            <a:ext cx="5867400"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409449" y="4948438"/>
            <a:ext cx="624890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543982" y="4020020"/>
            <a:ext cx="1950519" cy="926180"/>
          </a:xfrm>
          <a:prstGeom prst="rect">
            <a:avLst/>
          </a:prstGeom>
        </p:spPr>
      </p:pic>
      <p:sp>
        <p:nvSpPr>
          <p:cNvPr id="14" name="TextBox 13"/>
          <p:cNvSpPr txBox="1"/>
          <p:nvPr/>
        </p:nvSpPr>
        <p:spPr>
          <a:xfrm>
            <a:off x="2686378" y="4081878"/>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462997" y="4046334"/>
            <a:ext cx="2038660" cy="926180"/>
          </a:xfrm>
          <a:prstGeom prst="rect">
            <a:avLst/>
          </a:prstGeom>
        </p:spPr>
      </p:pic>
      <p:sp>
        <p:nvSpPr>
          <p:cNvPr id="17" name="TextBox 16"/>
          <p:cNvSpPr txBox="1"/>
          <p:nvPr/>
        </p:nvSpPr>
        <p:spPr>
          <a:xfrm>
            <a:off x="4452723" y="4083000"/>
            <a:ext cx="203866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441968" y="3120187"/>
            <a:ext cx="2042059" cy="926180"/>
          </a:xfrm>
          <a:prstGeom prst="rect">
            <a:avLst/>
          </a:prstGeom>
        </p:spPr>
      </p:pic>
      <p:sp>
        <p:nvSpPr>
          <p:cNvPr id="21" name="TextBox 20"/>
          <p:cNvSpPr txBox="1"/>
          <p:nvPr/>
        </p:nvSpPr>
        <p:spPr>
          <a:xfrm>
            <a:off x="3453943" y="3172545"/>
            <a:ext cx="20181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600200" y="5823330"/>
            <a:ext cx="5867400" cy="926180"/>
          </a:xfrm>
          <a:prstGeom prst="rect">
            <a:avLst/>
          </a:prstGeom>
        </p:spPr>
      </p:pic>
      <p:sp>
        <p:nvSpPr>
          <p:cNvPr id="24" name="TextBox 23"/>
          <p:cNvSpPr txBox="1"/>
          <p:nvPr/>
        </p:nvSpPr>
        <p:spPr>
          <a:xfrm>
            <a:off x="1752600" y="5885188"/>
            <a:ext cx="55626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22371" y="2873498"/>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86855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9"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0-#ppt_w/2"/>
                                          </p:val>
                                        </p:tav>
                                        <p:tav tm="100000">
                                          <p:val>
                                            <p:strVal val="#ppt_x"/>
                                          </p:val>
                                        </p:tav>
                                      </p:tavLst>
                                    </p:anim>
                                    <p:anim calcmode="lin" valueType="num">
                                      <p:cBhvr additive="base">
                                        <p:cTn id="7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0-#ppt_w/2"/>
                                          </p:val>
                                        </p:tav>
                                        <p:tav tm="100000">
                                          <p:val>
                                            <p:strVal val="#ppt_x"/>
                                          </p:val>
                                        </p:tav>
                                      </p:tavLst>
                                    </p:anim>
                                    <p:anim calcmode="lin" valueType="num">
                                      <p:cBhvr additive="base">
                                        <p:cTn id="87"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these things are yours and abound, you will be neither barren nor unfruitful in the knowledge of our Lord Jesus Christ.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a:t>
            </a:r>
          </a:p>
        </p:txBody>
      </p:sp>
    </p:spTree>
    <p:extLst>
      <p:ext uri="{BB962C8B-B14F-4D97-AF65-F5344CB8AC3E}">
        <p14:creationId xmlns:p14="http://schemas.microsoft.com/office/powerpoint/2010/main" val="3306750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239200</TotalTime>
  <Words>7982</Words>
  <Application>Microsoft Office PowerPoint</Application>
  <PresentationFormat>On-screen Show (4:3)</PresentationFormat>
  <Paragraphs>542</Paragraphs>
  <Slides>44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Agency FB</vt:lpstr>
      <vt:lpstr>Arial</vt:lpstr>
      <vt:lpstr>Calibri</vt:lpstr>
      <vt:lpstr>Calibri Light</vt:lpstr>
      <vt:lpstr>Jester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4055</cp:revision>
  <dcterms:created xsi:type="dcterms:W3CDTF">2010-02-05T17:09:41Z</dcterms:created>
  <dcterms:modified xsi:type="dcterms:W3CDTF">2024-07-20T18:50:50Z</dcterms:modified>
</cp:coreProperties>
</file>